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9" r:id="rId3"/>
    <p:sldId id="290" r:id="rId4"/>
    <p:sldId id="291" r:id="rId5"/>
    <p:sldId id="265" r:id="rId6"/>
    <p:sldId id="283" r:id="rId7"/>
    <p:sldId id="268" r:id="rId8"/>
    <p:sldId id="272" r:id="rId9"/>
    <p:sldId id="286" r:id="rId10"/>
    <p:sldId id="285" r:id="rId11"/>
    <p:sldId id="273" r:id="rId12"/>
    <p:sldId id="274" r:id="rId13"/>
    <p:sldId id="275" r:id="rId14"/>
    <p:sldId id="276" r:id="rId15"/>
    <p:sldId id="277" r:id="rId16"/>
    <p:sldId id="278" r:id="rId17"/>
    <p:sldId id="279" r:id="rId18"/>
    <p:sldId id="267" r:id="rId19"/>
    <p:sldId id="266" r:id="rId20"/>
    <p:sldId id="282" r:id="rId21"/>
  </p:sldIdLst>
  <p:sldSz cx="9144000" cy="5143500" type="screen16x9"/>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15" autoAdjust="0"/>
    <p:restoredTop sz="94590" autoAdjust="0"/>
  </p:normalViewPr>
  <p:slideViewPr>
    <p:cSldViewPr>
      <p:cViewPr varScale="1">
        <p:scale>
          <a:sx n="86" d="100"/>
          <a:sy n="86" d="100"/>
        </p:scale>
        <p:origin x="72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pt-BR"/>
              <a:t>Clique para editar o estilo do título mestre</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pt-BR"/>
              <a:t>Clique para editar o estilo do título mestre</a:t>
            </a:r>
          </a:p>
        </p:txBody>
      </p:sp>
      <p:sp>
        <p:nvSpPr>
          <p:cNvPr id="3" name="Espaço Reservado para Texto Vertical 2"/>
          <p:cNvSpPr>
            <a:spLocks noGrp="1"/>
          </p:cNvSpPr>
          <p:nvPr>
            <p:ph type="body" orient="vert" idx="1"/>
          </p:nvPr>
        </p:nvSpPr>
        <p:spPr>
          <a:xfrm>
            <a:off x="457200" y="1200151"/>
            <a:ext cx="8229600" cy="3394472"/>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154781"/>
            <a:ext cx="6019800" cy="3290888"/>
          </a:xfrm>
          <a:prstGeom prst="rect">
            <a:avLst/>
          </a:prstGeo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457200" y="1200151"/>
            <a:ext cx="8229600" cy="3394472"/>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5" name="Espaço Reservado para Rodapé 4"/>
          <p:cNvSpPr>
            <a:spLocks noGrp="1"/>
          </p:cNvSpPr>
          <p:nvPr>
            <p:ph type="ftr" sz="quarter" idx="11"/>
          </p:nvPr>
        </p:nvSpPr>
        <p:spPr>
          <a:xfrm>
            <a:off x="3124200" y="4767263"/>
            <a:ext cx="2895600" cy="273844"/>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pt-BR"/>
              <a:t>Clique para editar o estilo do título mestre</a:t>
            </a:r>
          </a:p>
        </p:txBody>
      </p:sp>
      <p:sp>
        <p:nvSpPr>
          <p:cNvPr id="3" name="Espaço Reservado para Conteú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6" name="Espaço Reservado para Rodapé 5"/>
          <p:cNvSpPr>
            <a:spLocks noGrp="1"/>
          </p:cNvSpPr>
          <p:nvPr>
            <p:ph type="ftr" sz="quarter" idx="11"/>
          </p:nvPr>
        </p:nvSpPr>
        <p:spPr>
          <a:xfrm>
            <a:off x="3124200" y="4767263"/>
            <a:ext cx="2895600" cy="273844"/>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8" name="Espaço Reservado para Rodapé 7"/>
          <p:cNvSpPr>
            <a:spLocks noGrp="1"/>
          </p:cNvSpPr>
          <p:nvPr>
            <p:ph type="ftr" sz="quarter" idx="11"/>
          </p:nvPr>
        </p:nvSpPr>
        <p:spPr>
          <a:xfrm>
            <a:off x="3124200" y="4767263"/>
            <a:ext cx="2895600" cy="273844"/>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pt-BR"/>
              <a:t>Clique para editar o estilo do título mestre</a:t>
            </a:r>
          </a:p>
        </p:txBody>
      </p:sp>
      <p:sp>
        <p:nvSpPr>
          <p:cNvPr id="3" name="Espaço Reservado para Data 2"/>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4" name="Espaço Reservado para Rodapé 3"/>
          <p:cNvSpPr>
            <a:spLocks noGrp="1"/>
          </p:cNvSpPr>
          <p:nvPr>
            <p:ph type="ftr" sz="quarter" idx="11"/>
          </p:nvPr>
        </p:nvSpPr>
        <p:spPr>
          <a:xfrm>
            <a:off x="3124200" y="4767263"/>
            <a:ext cx="2895600" cy="273844"/>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3" name="Espaço Reservado para Rodapé 2"/>
          <p:cNvSpPr>
            <a:spLocks noGrp="1"/>
          </p:cNvSpPr>
          <p:nvPr>
            <p:ph type="ftr" sz="quarter" idx="11"/>
          </p:nvPr>
        </p:nvSpPr>
        <p:spPr>
          <a:xfrm>
            <a:off x="3124200" y="4767263"/>
            <a:ext cx="2895600" cy="273844"/>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6" name="Espaço Reservado para Rodapé 5"/>
          <p:cNvSpPr>
            <a:spLocks noGrp="1"/>
          </p:cNvSpPr>
          <p:nvPr>
            <p:ph type="ftr" sz="quarter" idx="11"/>
          </p:nvPr>
        </p:nvSpPr>
        <p:spPr>
          <a:xfrm>
            <a:off x="3124200" y="4767263"/>
            <a:ext cx="2895600" cy="273844"/>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a:xfrm>
            <a:off x="457200" y="4767263"/>
            <a:ext cx="2133600" cy="273844"/>
          </a:xfrm>
          <a:prstGeom prst="rect">
            <a:avLst/>
          </a:prstGeom>
        </p:spPr>
        <p:txBody>
          <a:bodyPr/>
          <a:lstStyle/>
          <a:p>
            <a:fld id="{4DCFB02F-2C80-4134-B3C5-50F26D4861EE}" type="datetimeFigureOut">
              <a:rPr lang="pt-BR" smtClean="0"/>
              <a:t>31/05/2024</a:t>
            </a:fld>
            <a:endParaRPr lang="pt-BR"/>
          </a:p>
        </p:txBody>
      </p:sp>
      <p:sp>
        <p:nvSpPr>
          <p:cNvPr id="6" name="Espaço Reservado para Rodapé 5"/>
          <p:cNvSpPr>
            <a:spLocks noGrp="1"/>
          </p:cNvSpPr>
          <p:nvPr>
            <p:ph type="ftr" sz="quarter" idx="11"/>
          </p:nvPr>
        </p:nvSpPr>
        <p:spPr>
          <a:xfrm>
            <a:off x="3124200" y="4767263"/>
            <a:ext cx="2895600" cy="273844"/>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4767263"/>
            <a:ext cx="2133600" cy="273844"/>
          </a:xfrm>
          <a:prstGeom prst="rect">
            <a:avLst/>
          </a:prstGeom>
        </p:spPr>
        <p:txBody>
          <a:bodyPr/>
          <a:lstStyle/>
          <a:p>
            <a:fld id="{3759C89E-897E-4918-B121-D80755D78F3F}" type="slidenum">
              <a:rPr lang="pt-BR" smtClean="0"/>
              <a:t>‹nº›</a:t>
            </a:fld>
            <a:endParaRPr lang="pt-BR"/>
          </a:p>
        </p:txBody>
      </p:sp>
    </p:spTree>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Maxply\Desktop\Works\SBP\PPT\2.jpg"/>
          <p:cNvPicPr>
            <a:picLocks noChangeAspect="1" noChangeArrowheads="1"/>
          </p:cNvPicPr>
          <p:nvPr userDrawn="1"/>
        </p:nvPicPr>
        <p:blipFill>
          <a:blip r:embed="rId13"/>
          <a:srcRect/>
          <a:stretch>
            <a:fillRect/>
          </a:stretch>
        </p:blipFill>
        <p:spPr bwMode="auto">
          <a:xfrm>
            <a:off x="885" y="0"/>
            <a:ext cx="9143115" cy="514349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3295" y="468314"/>
            <a:ext cx="8674536" cy="461665"/>
          </a:xfrm>
          <a:prstGeom prst="rect">
            <a:avLst/>
          </a:prstGeom>
          <a:noFill/>
        </p:spPr>
        <p:txBody>
          <a:bodyPr wrap="square" rtlCol="0">
            <a:spAutoFit/>
          </a:bodyPr>
          <a:lstStyle/>
          <a:p>
            <a:pPr algn="ctr"/>
            <a:r>
              <a:rPr lang="pt-BR" sz="2400" dirty="0">
                <a:solidFill>
                  <a:schemeClr val="bg1"/>
                </a:solidFill>
                <a:latin typeface="Verdana" pitchFamily="34" charset="0"/>
                <a:ea typeface="Verdana" pitchFamily="34" charset="0"/>
                <a:cs typeface="Verdana" pitchFamily="34" charset="0"/>
              </a:rPr>
              <a:t>Título</a:t>
            </a:r>
            <a:endParaRPr lang="pt-BR" dirty="0">
              <a:solidFill>
                <a:schemeClr val="bg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160337"/>
            <a:ext cx="9145046" cy="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Resultado de imagem para novar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sultado de imagem para novar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46095" y="229687"/>
            <a:ext cx="8534181" cy="630942"/>
          </a:xfrm>
          <a:prstGeom prst="rect">
            <a:avLst/>
          </a:prstGeom>
          <a:noFill/>
        </p:spPr>
        <p:txBody>
          <a:bodyPr wrap="square" rtlCol="0">
            <a:spAutoFit/>
          </a:bodyPr>
          <a:lstStyle/>
          <a:p>
            <a:pPr algn="ctr"/>
            <a:r>
              <a:rPr lang="pt-BR" sz="3500" dirty="0">
                <a:ln>
                  <a:solidFill>
                    <a:schemeClr val="bg1"/>
                  </a:solidFill>
                </a:ln>
                <a:solidFill>
                  <a:schemeClr val="bg1"/>
                </a:solidFill>
                <a:latin typeface="Arial" panose="020B0604020202020204" pitchFamily="34" charset="0"/>
                <a:cs typeface="Arial" panose="020B0604020202020204" pitchFamily="34" charset="0"/>
              </a:rPr>
              <a:t>ASSOCIADOS EMÉRITOS 2024</a:t>
            </a:r>
          </a:p>
        </p:txBody>
      </p:sp>
      <p:sp>
        <p:nvSpPr>
          <p:cNvPr id="24" name="CaixaDeTexto 23"/>
          <p:cNvSpPr txBox="1"/>
          <p:nvPr/>
        </p:nvSpPr>
        <p:spPr>
          <a:xfrm>
            <a:off x="4572000" y="3802312"/>
            <a:ext cx="1924196" cy="461665"/>
          </a:xfrm>
          <a:prstGeom prst="rect">
            <a:avLst/>
          </a:prstGeom>
          <a:noFill/>
        </p:spPr>
        <p:txBody>
          <a:bodyPr wrap="square" rtlCol="0">
            <a:spAutoFit/>
          </a:bodyPr>
          <a:lstStyle/>
          <a:p>
            <a:pPr algn="ctr"/>
            <a:r>
              <a:rPr lang="pt-BR" sz="1200" b="1" dirty="0"/>
              <a:t>Carlos Thadeu Schmidt </a:t>
            </a:r>
            <a:r>
              <a:rPr lang="pt-BR" sz="1200" b="1" dirty="0" err="1"/>
              <a:t>Cerski</a:t>
            </a:r>
            <a:endParaRPr lang="pt-BR" sz="1200" b="1" dirty="0"/>
          </a:p>
        </p:txBody>
      </p:sp>
      <p:sp>
        <p:nvSpPr>
          <p:cNvPr id="25" name="CaixaDeTexto 24"/>
          <p:cNvSpPr txBox="1"/>
          <p:nvPr/>
        </p:nvSpPr>
        <p:spPr>
          <a:xfrm>
            <a:off x="2721759" y="3780995"/>
            <a:ext cx="1440160" cy="461665"/>
          </a:xfrm>
          <a:prstGeom prst="rect">
            <a:avLst/>
          </a:prstGeom>
          <a:noFill/>
        </p:spPr>
        <p:txBody>
          <a:bodyPr wrap="square" rtlCol="0">
            <a:spAutoFit/>
          </a:bodyPr>
          <a:lstStyle/>
          <a:p>
            <a:pPr algn="ctr"/>
            <a:r>
              <a:rPr lang="pt-BR" sz="1200" b="1" dirty="0" err="1"/>
              <a:t>Antonio</a:t>
            </a:r>
            <a:r>
              <a:rPr lang="pt-BR" sz="1200" b="1" dirty="0"/>
              <a:t> Geraldo do Nascimento</a:t>
            </a:r>
          </a:p>
        </p:txBody>
      </p:sp>
      <p:pic>
        <p:nvPicPr>
          <p:cNvPr id="13" name="Imagem 12" descr="Homem com óculos de grau&#10;&#10;Descrição gerada automaticamente">
            <a:extLst>
              <a:ext uri="{FF2B5EF4-FFF2-40B4-BE49-F238E27FC236}">
                <a16:creationId xmlns:a16="http://schemas.microsoft.com/office/drawing/2014/main" id="{1E42A881-EC8B-6436-49E0-5AB715A3F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60058"/>
            <a:ext cx="1808476" cy="2175787"/>
          </a:xfrm>
          <a:prstGeom prst="rect">
            <a:avLst/>
          </a:prstGeom>
        </p:spPr>
      </p:pic>
      <p:sp>
        <p:nvSpPr>
          <p:cNvPr id="10" name="CaixaDeTexto 9">
            <a:extLst>
              <a:ext uri="{FF2B5EF4-FFF2-40B4-BE49-F238E27FC236}">
                <a16:creationId xmlns:a16="http://schemas.microsoft.com/office/drawing/2014/main" id="{E05463C9-7936-AC93-3F2C-EED6E48C4FDA}"/>
              </a:ext>
            </a:extLst>
          </p:cNvPr>
          <p:cNvSpPr txBox="1"/>
          <p:nvPr/>
        </p:nvSpPr>
        <p:spPr>
          <a:xfrm>
            <a:off x="755576" y="3777573"/>
            <a:ext cx="1568115" cy="461665"/>
          </a:xfrm>
          <a:prstGeom prst="rect">
            <a:avLst/>
          </a:prstGeom>
          <a:noFill/>
        </p:spPr>
        <p:txBody>
          <a:bodyPr wrap="square" rtlCol="0">
            <a:spAutoFit/>
          </a:bodyPr>
          <a:lstStyle/>
          <a:p>
            <a:pPr algn="ctr"/>
            <a:r>
              <a:rPr lang="pt-BR" sz="1200" b="1" dirty="0"/>
              <a:t>Antônio Carlos Oliveira de Meneses</a:t>
            </a:r>
          </a:p>
        </p:txBody>
      </p:sp>
      <p:pic>
        <p:nvPicPr>
          <p:cNvPr id="4" name="Imagem 3" descr="Rosto de homem sorrindo&#10;&#10;Descrição gerada automaticamente">
            <a:extLst>
              <a:ext uri="{FF2B5EF4-FFF2-40B4-BE49-F238E27FC236}">
                <a16:creationId xmlns:a16="http://schemas.microsoft.com/office/drawing/2014/main" id="{5AD401C3-39C3-C7CC-C994-3389E1137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74" y="1248972"/>
            <a:ext cx="1657206" cy="2209608"/>
          </a:xfrm>
          <a:prstGeom prst="rect">
            <a:avLst/>
          </a:prstGeom>
        </p:spPr>
      </p:pic>
      <p:pic>
        <p:nvPicPr>
          <p:cNvPr id="19" name="Imagem 18" descr="Homem com óculos de grau&#10;&#10;Descrição gerada automaticamente">
            <a:extLst>
              <a:ext uri="{FF2B5EF4-FFF2-40B4-BE49-F238E27FC236}">
                <a16:creationId xmlns:a16="http://schemas.microsoft.com/office/drawing/2014/main" id="{91AAEB1A-E874-5B80-524C-7D7587135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1254554"/>
            <a:ext cx="1797919" cy="2175787"/>
          </a:xfrm>
          <a:prstGeom prst="rect">
            <a:avLst/>
          </a:prstGeom>
        </p:spPr>
      </p:pic>
      <p:pic>
        <p:nvPicPr>
          <p:cNvPr id="21" name="Imagem 20" descr="Homem de óculos e camisa branca&#10;&#10;Descrição gerada automaticamente">
            <a:extLst>
              <a:ext uri="{FF2B5EF4-FFF2-40B4-BE49-F238E27FC236}">
                <a16:creationId xmlns:a16="http://schemas.microsoft.com/office/drawing/2014/main" id="{C8D8077D-2A15-2A67-CF33-2DFE92BE98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1255394"/>
            <a:ext cx="1772127" cy="2203185"/>
          </a:xfrm>
          <a:prstGeom prst="rect">
            <a:avLst/>
          </a:prstGeom>
        </p:spPr>
      </p:pic>
      <p:sp>
        <p:nvSpPr>
          <p:cNvPr id="22" name="CaixaDeTexto 21">
            <a:extLst>
              <a:ext uri="{FF2B5EF4-FFF2-40B4-BE49-F238E27FC236}">
                <a16:creationId xmlns:a16="http://schemas.microsoft.com/office/drawing/2014/main" id="{013B85C9-4191-8143-B425-2BC49E8B291B}"/>
              </a:ext>
            </a:extLst>
          </p:cNvPr>
          <p:cNvSpPr txBox="1"/>
          <p:nvPr/>
        </p:nvSpPr>
        <p:spPr>
          <a:xfrm>
            <a:off x="7097329" y="3802312"/>
            <a:ext cx="1152128" cy="461665"/>
          </a:xfrm>
          <a:prstGeom prst="rect">
            <a:avLst/>
          </a:prstGeom>
          <a:noFill/>
        </p:spPr>
        <p:txBody>
          <a:bodyPr wrap="square" rtlCol="0">
            <a:spAutoFit/>
          </a:bodyPr>
          <a:lstStyle/>
          <a:p>
            <a:pPr algn="ctr"/>
            <a:r>
              <a:rPr lang="pt-BR" sz="1200" b="1" dirty="0"/>
              <a:t>Edvaldo Lima Silveira</a:t>
            </a:r>
          </a:p>
        </p:txBody>
      </p:sp>
    </p:spTree>
    <p:extLst>
      <p:ext uri="{BB962C8B-B14F-4D97-AF65-F5344CB8AC3E}">
        <p14:creationId xmlns:p14="http://schemas.microsoft.com/office/powerpoint/2010/main" val="4241772035"/>
      </p:ext>
    </p:extLst>
  </p:cSld>
  <p:clrMapOvr>
    <a:masterClrMapping/>
  </p:clrMapOvr>
  <p:transition spd="slow" advClick="0" advTm="500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699542"/>
          </a:xfrm>
        </p:spPr>
        <p:txBody>
          <a:bodyPr/>
          <a:lstStyle/>
          <a:p>
            <a:br>
              <a:rPr lang="pt-BR" sz="1000" b="1" kern="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pt-BR" sz="3600" b="1" kern="1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Ermelinda do Rosario Moutinho da Cruz</a:t>
            </a:r>
            <a:endParaRPr lang="pt-BR" sz="3600" dirty="0">
              <a:latin typeface="Arial" panose="020B0604020202020204" pitchFamily="34" charset="0"/>
              <a:cs typeface="Arial" panose="020B0604020202020204" pitchFamily="34" charset="0"/>
            </a:endParaRPr>
          </a:p>
        </p:txBody>
      </p:sp>
      <p:sp>
        <p:nvSpPr>
          <p:cNvPr id="4" name="CaixaDeTexto 3"/>
          <p:cNvSpPr txBox="1"/>
          <p:nvPr/>
        </p:nvSpPr>
        <p:spPr>
          <a:xfrm>
            <a:off x="3203847" y="1078741"/>
            <a:ext cx="5760641" cy="3293209"/>
          </a:xfrm>
          <a:prstGeom prst="rect">
            <a:avLst/>
          </a:prstGeom>
          <a:noFill/>
        </p:spPr>
        <p:txBody>
          <a:bodyPr wrap="square" rtlCol="0">
            <a:spAutoFit/>
          </a:bodyPr>
          <a:lstStyle/>
          <a:p>
            <a:r>
              <a:rPr lang="pt-BR" sz="1600" dirty="0">
                <a:effectLst/>
                <a:latin typeface="Arial" panose="020B0604020202020204" pitchFamily="34" charset="0"/>
                <a:ea typeface="Aptos" panose="020B0004020202020204" pitchFamily="34" charset="0"/>
                <a:cs typeface="Arial" panose="020B0604020202020204" pitchFamily="34" charset="0"/>
              </a:rPr>
              <a:t>Possui graduação em MEDICINA PELA FACULDADE DE MEDICINA da Universidade Federal do Pará (1969) e doutorado em Patologia pela Universidade Federal de Minas Gerais (1979).</a:t>
            </a:r>
          </a:p>
          <a:p>
            <a:r>
              <a:rPr lang="pt-BR" sz="1600" dirty="0">
                <a:effectLst/>
                <a:latin typeface="Arial" panose="020B0604020202020204" pitchFamily="34" charset="0"/>
                <a:ea typeface="Aptos" panose="020B0004020202020204" pitchFamily="34" charset="0"/>
                <a:cs typeface="Arial" panose="020B0604020202020204" pitchFamily="34" charset="0"/>
              </a:rPr>
              <a:t>Foi professora nas Universidade Federal do Pará (</a:t>
            </a:r>
            <a:r>
              <a:rPr lang="pt-BR" sz="1600" dirty="0" err="1">
                <a:effectLst/>
                <a:latin typeface="Arial" panose="020B0604020202020204" pitchFamily="34" charset="0"/>
                <a:ea typeface="Aptos" panose="020B0004020202020204" pitchFamily="34" charset="0"/>
                <a:cs typeface="Arial" panose="020B0604020202020204" pitchFamily="34" charset="0"/>
              </a:rPr>
              <a:t>UFPa</a:t>
            </a:r>
            <a:r>
              <a:rPr lang="pt-BR" sz="1600" dirty="0">
                <a:effectLst/>
                <a:latin typeface="Arial" panose="020B0604020202020204" pitchFamily="34" charset="0"/>
                <a:ea typeface="Aptos" panose="020B0004020202020204" pitchFamily="34" charset="0"/>
                <a:cs typeface="Arial" panose="020B0604020202020204" pitchFamily="34" charset="0"/>
              </a:rPr>
              <a:t>) e Universidade Estadual do Pará (UEPA).</a:t>
            </a:r>
          </a:p>
          <a:p>
            <a:r>
              <a:rPr lang="pt-BR" sz="1600" dirty="0">
                <a:effectLst/>
                <a:latin typeface="Arial" panose="020B0604020202020204" pitchFamily="34" charset="0"/>
                <a:ea typeface="Aptos" panose="020B0004020202020204" pitchFamily="34" charset="0"/>
                <a:cs typeface="Arial" panose="020B0604020202020204" pitchFamily="34" charset="0"/>
              </a:rPr>
              <a:t>Trabalhou na assistência como médica patologista por longos anos no Laboratório Central do Estado do Pará e na Seção de Patologia do Instituto Evandro Chagas - Belém - PA.</a:t>
            </a:r>
          </a:p>
          <a:p>
            <a:r>
              <a:rPr lang="pt-BR" sz="1600" dirty="0">
                <a:effectLst/>
                <a:latin typeface="Arial" panose="020B0604020202020204" pitchFamily="34" charset="0"/>
                <a:ea typeface="Aptos" panose="020B0004020202020204" pitchFamily="34" charset="0"/>
                <a:cs typeface="Arial" panose="020B0604020202020204" pitchFamily="34" charset="0"/>
              </a:rPr>
              <a:t> </a:t>
            </a:r>
          </a:p>
          <a:p>
            <a:r>
              <a:rPr lang="pt-BR" sz="1600" dirty="0">
                <a:effectLst/>
                <a:latin typeface="Arial" panose="020B0604020202020204" pitchFamily="34" charset="0"/>
                <a:ea typeface="Aptos" panose="020B0004020202020204" pitchFamily="34" charset="0"/>
                <a:cs typeface="Arial" panose="020B0604020202020204" pitchFamily="34" charset="0"/>
              </a:rPr>
              <a:t>Prestou relevantes serviços à região amazônica ao longo das últimas décadas, tanto na pesquisa, como na educação médica e na assistência.</a:t>
            </a:r>
          </a:p>
        </p:txBody>
      </p:sp>
      <p:pic>
        <p:nvPicPr>
          <p:cNvPr id="5" name="Imagem 4" descr="Mulher com óculos de grau&#10;&#10;Descrição gerada automaticamente">
            <a:extLst>
              <a:ext uri="{FF2B5EF4-FFF2-40B4-BE49-F238E27FC236}">
                <a16:creationId xmlns:a16="http://schemas.microsoft.com/office/drawing/2014/main" id="{388920FE-B691-D262-FFCF-25C31CAA4E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387" y="1177862"/>
            <a:ext cx="2214421" cy="2952561"/>
          </a:xfrm>
          <a:prstGeom prst="rect">
            <a:avLst/>
          </a:prstGeom>
        </p:spPr>
      </p:pic>
    </p:spTree>
    <p:extLst>
      <p:ext uri="{BB962C8B-B14F-4D97-AF65-F5344CB8AC3E}">
        <p14:creationId xmlns:p14="http://schemas.microsoft.com/office/powerpoint/2010/main" val="3032243209"/>
      </p:ext>
    </p:extLst>
  </p:cSld>
  <p:clrMapOvr>
    <a:masterClrMapping/>
  </p:clrMapOvr>
  <p:transition spd="slow" advClick="0" advTm="5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Geraldo Brasileiro Filho</a:t>
            </a:r>
            <a:br>
              <a:rPr lang="pt-BR" sz="4000" b="1" dirty="0">
                <a:latin typeface="Arial" panose="020B0604020202020204" pitchFamily="34" charset="0"/>
                <a:cs typeface="Arial" panose="020B0604020202020204" pitchFamily="34" charset="0"/>
              </a:rPr>
            </a:br>
            <a:endParaRPr lang="pt-BR" sz="4000" b="1" dirty="0">
              <a:latin typeface="Arial" panose="020B0604020202020204" pitchFamily="34" charset="0"/>
              <a:cs typeface="Arial" panose="020B0604020202020204" pitchFamily="34" charset="0"/>
            </a:endParaRPr>
          </a:p>
        </p:txBody>
      </p:sp>
      <p:sp>
        <p:nvSpPr>
          <p:cNvPr id="4" name="CaixaDeTexto 3"/>
          <p:cNvSpPr txBox="1"/>
          <p:nvPr/>
        </p:nvSpPr>
        <p:spPr>
          <a:xfrm>
            <a:off x="3275856" y="881707"/>
            <a:ext cx="5616625" cy="3994299"/>
          </a:xfrm>
          <a:prstGeom prst="rect">
            <a:avLst/>
          </a:prstGeom>
          <a:noFill/>
        </p:spPr>
        <p:txBody>
          <a:bodyPr wrap="square" rtlCol="0">
            <a:spAutoFit/>
          </a:bodyPr>
          <a:lstStyle/>
          <a:p>
            <a:pPr algn="just">
              <a:lnSpc>
                <a:spcPct val="107000"/>
              </a:lnSpc>
              <a:spcAft>
                <a:spcPts val="800"/>
              </a:spcAft>
            </a:pPr>
            <a:r>
              <a:rPr lang="pt-BR" sz="1400" kern="100" dirty="0">
                <a:effectLst/>
                <a:latin typeface="Arial" panose="020B0604020202020204" pitchFamily="34" charset="0"/>
                <a:ea typeface="Times New Roman" panose="02020603050405020304" pitchFamily="18" charset="0"/>
                <a:cs typeface="Arial" panose="020B0604020202020204" pitchFamily="34" charset="0"/>
              </a:rPr>
              <a:t>Graduado em Medicina pela Universidade Federal de Minas Gerais - UFMG (1975), doutor em Patologia pela Universidade Federal de Minas Gerais (1985) e pós-doutorado na </a:t>
            </a:r>
            <a:r>
              <a:rPr lang="pt-BR" sz="1400" kern="100" dirty="0" err="1">
                <a:effectLst/>
                <a:latin typeface="Arial" panose="020B0604020202020204" pitchFamily="34" charset="0"/>
                <a:ea typeface="Times New Roman" panose="02020603050405020304" pitchFamily="18" charset="0"/>
                <a:cs typeface="Arial" panose="020B0604020202020204" pitchFamily="34" charset="0"/>
              </a:rPr>
              <a:t>McGill</a:t>
            </a:r>
            <a:r>
              <a:rPr lang="pt-BR" sz="14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400" kern="100" dirty="0" err="1">
                <a:effectLst/>
                <a:latin typeface="Arial" panose="020B0604020202020204" pitchFamily="34" charset="0"/>
                <a:ea typeface="Times New Roman" panose="02020603050405020304" pitchFamily="18" charset="0"/>
                <a:cs typeface="Arial" panose="020B0604020202020204" pitchFamily="34" charset="0"/>
              </a:rPr>
              <a:t>University</a:t>
            </a:r>
            <a:r>
              <a:rPr lang="pt-BR" sz="1400" kern="100" dirty="0">
                <a:effectLst/>
                <a:latin typeface="Arial" panose="020B0604020202020204" pitchFamily="34" charset="0"/>
                <a:ea typeface="Times New Roman" panose="02020603050405020304" pitchFamily="18" charset="0"/>
                <a:cs typeface="Arial" panose="020B0604020202020204" pitchFamily="34" charset="0"/>
              </a:rPr>
              <a:t>, Montreal, Canadá (1986-1988). Desde 1976, é professor de Patologia da Faculdade de Medicina da UFMG, a partir de 1995 como Professor Titular. Atua nas seguintes áreas: (1) patologia do coração e dos vasos sanguíneos; (2) , ensino de Patologia. Foi Chefe de Departamento (1989-1991), coordenador do Programa de Pós-graduação em Patologia da UFMG (1994-1998), Vice-diretor (1998-2002) e Diretor (2002-2006) da Faculdade de Medicina da UFMG. Foi membro da Comissão de Especialistas de Ensino Médico do MEC (2008-2014). Foi Coordenador da Área Medicina II da Capes (2016-2018). Foi membro do Conselho Científico do Instituto de Estudos Avançados e Transdisciplinares (IEAT) da UFMG (2019-2021). Desde 1994, é editor do livro </a:t>
            </a:r>
            <a:r>
              <a:rPr lang="pt-BR" sz="1400" kern="100" dirty="0" err="1">
                <a:effectLst/>
                <a:latin typeface="Arial" panose="020B0604020202020204" pitchFamily="34" charset="0"/>
                <a:ea typeface="Times New Roman" panose="02020603050405020304" pitchFamily="18" charset="0"/>
                <a:cs typeface="Arial" panose="020B0604020202020204" pitchFamily="34" charset="0"/>
              </a:rPr>
              <a:t>Bogliolo</a:t>
            </a:r>
            <a:r>
              <a:rPr lang="pt-BR" sz="1400" kern="100" dirty="0">
                <a:effectLst/>
                <a:latin typeface="Arial" panose="020B0604020202020204" pitchFamily="34" charset="0"/>
                <a:ea typeface="Times New Roman" panose="02020603050405020304" pitchFamily="18" charset="0"/>
                <a:cs typeface="Arial" panose="020B0604020202020204" pitchFamily="34" charset="0"/>
              </a:rPr>
              <a:t> Patologia. A partir de 2019, membro da Coordenação do Fórum de Ensino de Patologia da Sociedade Brasileira de Patologia.</a:t>
            </a:r>
            <a:endParaRPr lang="pt-BR" sz="1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2" descr="Homem com óculos de grau&#10;&#10;Descrição gerada automaticamente">
            <a:extLst>
              <a:ext uri="{FF2B5EF4-FFF2-40B4-BE49-F238E27FC236}">
                <a16:creationId xmlns:a16="http://schemas.microsoft.com/office/drawing/2014/main" id="{06DFC2A7-2591-144C-AB89-9EBBF862D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098" y="999069"/>
            <a:ext cx="2520280" cy="2635587"/>
          </a:xfrm>
          <a:prstGeom prst="rect">
            <a:avLst/>
          </a:prstGeom>
        </p:spPr>
      </p:pic>
    </p:spTree>
    <p:extLst>
      <p:ext uri="{BB962C8B-B14F-4D97-AF65-F5344CB8AC3E}">
        <p14:creationId xmlns:p14="http://schemas.microsoft.com/office/powerpoint/2010/main" val="3196633147"/>
      </p:ext>
    </p:extLst>
  </p:cSld>
  <p:clrMapOvr>
    <a:masterClrMapping/>
  </p:clrMapOvr>
  <p:transition spd="slow" advClick="0" advTm="5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Gilles Landman</a:t>
            </a:r>
            <a:br>
              <a:rPr lang="pt-BR" b="1" dirty="0">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FFA08589-6F2E-53C1-B45C-3F1A0212EAB9}"/>
              </a:ext>
            </a:extLst>
          </p:cNvPr>
          <p:cNvSpPr txBox="1"/>
          <p:nvPr/>
        </p:nvSpPr>
        <p:spPr>
          <a:xfrm>
            <a:off x="2987824" y="1059582"/>
            <a:ext cx="5853336" cy="3761735"/>
          </a:xfrm>
          <a:prstGeom prst="rect">
            <a:avLst/>
          </a:prstGeom>
          <a:noFill/>
        </p:spPr>
        <p:txBody>
          <a:bodyPr wrap="square" rtlCol="0">
            <a:spAutoFit/>
          </a:bodyPr>
          <a:lstStyle/>
          <a:p>
            <a:pPr algn="just">
              <a:lnSpc>
                <a:spcPct val="107000"/>
              </a:lnSpc>
              <a:spcAft>
                <a:spcPts val="800"/>
              </a:spcAft>
            </a:pPr>
            <a:r>
              <a:rPr lang="pt-BR" sz="1600" kern="100" dirty="0">
                <a:effectLst/>
                <a:latin typeface="Arial" panose="020B0604020202020204" pitchFamily="34" charset="0"/>
                <a:ea typeface="Calibri" panose="020F0502020204030204" pitchFamily="34" charset="0"/>
                <a:cs typeface="Arial" panose="020B0604020202020204" pitchFamily="34" charset="0"/>
              </a:rPr>
              <a:t>Graduado Médico pela Universidade Federal de São Paulo (1978), fez residência médica em Anatomia Patológica e mestrado em Microbiologia e Imunologia pela Universidade Federal de São Paulo (1986), doutorado em Patologia pela Universidade de São Paulo (1991) e livre docência pelo Departamento de Patologia da Universidade Federal de São Paulo (2011). Realizou aperfeiçoamento no Johns Hopkins Hospital em Baltimore, EUA. Atualmente é Professor Adjunto, orientador permanente do Curso de Pós-Graduação em Patologia no Departamento de Patologia da UNIFESP-EPM. É coordenador do </a:t>
            </a:r>
            <a:r>
              <a:rPr lang="pt-BR" sz="1600" kern="100" dirty="0" err="1">
                <a:effectLst/>
                <a:latin typeface="Arial" panose="020B0604020202020204" pitchFamily="34" charset="0"/>
                <a:ea typeface="Calibri" panose="020F0502020204030204" pitchFamily="34" charset="0"/>
                <a:cs typeface="Arial" panose="020B0604020202020204" pitchFamily="34" charset="0"/>
              </a:rPr>
              <a:t>Biobanco</a:t>
            </a:r>
            <a:r>
              <a:rPr lang="pt-BR" sz="1600" kern="100" dirty="0">
                <a:effectLst/>
                <a:latin typeface="Arial" panose="020B0604020202020204" pitchFamily="34" charset="0"/>
                <a:ea typeface="Calibri" panose="020F0502020204030204" pitchFamily="34" charset="0"/>
                <a:cs typeface="Arial" panose="020B0604020202020204" pitchFamily="34" charset="0"/>
              </a:rPr>
              <a:t> UNIFESP. Tem experiência na área de Medicina, com ênfase em </a:t>
            </a:r>
            <a:r>
              <a:rPr lang="pt-BR" sz="1600" kern="100" dirty="0" err="1">
                <a:effectLst/>
                <a:latin typeface="Arial" panose="020B0604020202020204" pitchFamily="34" charset="0"/>
                <a:ea typeface="Calibri" panose="020F0502020204030204" pitchFamily="34" charset="0"/>
                <a:cs typeface="Arial" panose="020B0604020202020204" pitchFamily="34" charset="0"/>
              </a:rPr>
              <a:t>Dermatopatologia</a:t>
            </a:r>
            <a:r>
              <a:rPr lang="pt-BR" sz="1600" kern="100" dirty="0">
                <a:effectLst/>
                <a:latin typeface="Arial" panose="020B0604020202020204" pitchFamily="34" charset="0"/>
                <a:ea typeface="Calibri" panose="020F0502020204030204" pitchFamily="34" charset="0"/>
                <a:cs typeface="Arial" panose="020B0604020202020204" pitchFamily="34" charset="0"/>
              </a:rPr>
              <a:t>, em especial lesões </a:t>
            </a:r>
            <a:r>
              <a:rPr lang="pt-BR" sz="1600" kern="100" dirty="0" err="1">
                <a:effectLst/>
                <a:latin typeface="Arial" panose="020B0604020202020204" pitchFamily="34" charset="0"/>
                <a:ea typeface="Calibri" panose="020F0502020204030204" pitchFamily="34" charset="0"/>
                <a:cs typeface="Arial" panose="020B0604020202020204" pitchFamily="34" charset="0"/>
              </a:rPr>
              <a:t>melanocíticas</a:t>
            </a:r>
            <a:r>
              <a:rPr lang="pt-BR" sz="1600" kern="100" dirty="0">
                <a:effectLst/>
                <a:latin typeface="Arial" panose="020B0604020202020204" pitchFamily="34" charset="0"/>
                <a:ea typeface="Calibri" panose="020F0502020204030204" pitchFamily="34" charset="0"/>
                <a:cs typeface="Arial" panose="020B0604020202020204" pitchFamily="34" charset="0"/>
              </a:rPr>
              <a:t>. Atua também na área de patologia oral e </a:t>
            </a:r>
            <a:r>
              <a:rPr lang="pt-BR" sz="1600" kern="100" dirty="0" err="1">
                <a:effectLst/>
                <a:latin typeface="Arial" panose="020B0604020202020204" pitchFamily="34" charset="0"/>
                <a:ea typeface="Calibri" panose="020F0502020204030204" pitchFamily="34" charset="0"/>
                <a:cs typeface="Arial" panose="020B0604020202020204" pitchFamily="34" charset="0"/>
              </a:rPr>
              <a:t>oncopatologia</a:t>
            </a:r>
            <a:r>
              <a:rPr lang="pt-BR" sz="1600" kern="100" dirty="0">
                <a:effectLst/>
                <a:latin typeface="Arial" panose="020B0604020202020204" pitchFamily="34" charset="0"/>
                <a:ea typeface="Calibri" panose="020F0502020204030204" pitchFamily="34" charset="0"/>
                <a:cs typeface="Arial" panose="020B0604020202020204" pitchFamily="34" charset="0"/>
              </a:rPr>
              <a:t>. </a:t>
            </a:r>
            <a:endParaRPr lang="pt-BR" sz="1600" dirty="0">
              <a:latin typeface="Arial" panose="020B0604020202020204" pitchFamily="34" charset="0"/>
              <a:cs typeface="Arial" panose="020B0604020202020204" pitchFamily="34" charset="0"/>
            </a:endParaRPr>
          </a:p>
        </p:txBody>
      </p:sp>
      <p:pic>
        <p:nvPicPr>
          <p:cNvPr id="5" name="Imagem 4" descr="Rosto de homem sorrindo&#10;&#10;Descrição gerada automaticamente">
            <a:extLst>
              <a:ext uri="{FF2B5EF4-FFF2-40B4-BE49-F238E27FC236}">
                <a16:creationId xmlns:a16="http://schemas.microsoft.com/office/drawing/2014/main" id="{CD12B035-1B17-9D5E-5227-57796387D3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205334"/>
            <a:ext cx="2088232" cy="2732831"/>
          </a:xfrm>
          <a:prstGeom prst="rect">
            <a:avLst/>
          </a:prstGeom>
        </p:spPr>
      </p:pic>
    </p:spTree>
    <p:extLst>
      <p:ext uri="{BB962C8B-B14F-4D97-AF65-F5344CB8AC3E}">
        <p14:creationId xmlns:p14="http://schemas.microsoft.com/office/powerpoint/2010/main" val="1533682753"/>
      </p:ext>
    </p:extLst>
  </p:cSld>
  <p:clrMapOvr>
    <a:masterClrMapping/>
  </p:clrMapOvr>
  <p:transition spd="slow" advClick="0" advTm="5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08720"/>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José Eymard Homem Pittella</a:t>
            </a:r>
            <a:br>
              <a:rPr lang="pt-BR" b="1" dirty="0">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6" name="CaixaDeTexto 5"/>
          <p:cNvSpPr txBox="1"/>
          <p:nvPr/>
        </p:nvSpPr>
        <p:spPr>
          <a:xfrm>
            <a:off x="2987824" y="843558"/>
            <a:ext cx="5904657" cy="4247317"/>
          </a:xfrm>
          <a:prstGeom prst="rect">
            <a:avLst/>
          </a:prstGeom>
          <a:noFill/>
        </p:spPr>
        <p:txBody>
          <a:bodyPr wrap="square" rtlCol="0">
            <a:spAutoFit/>
          </a:bodyPr>
          <a:lstStyle/>
          <a:p>
            <a:pPr algn="just"/>
            <a:r>
              <a:rPr lang="pt-BR" sz="900" dirty="0">
                <a:effectLst/>
                <a:latin typeface="Arial" panose="020B0604020202020204" pitchFamily="34" charset="0"/>
                <a:ea typeface="Calibri" panose="020F0502020204030204" pitchFamily="34" charset="0"/>
                <a:cs typeface="Arial" panose="020B0604020202020204" pitchFamily="34" charset="0"/>
              </a:rPr>
              <a:t>Preceptor da residência médica em anatomia patológica e </a:t>
            </a:r>
            <a:r>
              <a:rPr lang="pt-BR" sz="900" dirty="0" err="1">
                <a:effectLst/>
                <a:latin typeface="Arial" panose="020B0604020202020204" pitchFamily="34" charset="0"/>
                <a:ea typeface="Calibri" panose="020F0502020204030204" pitchFamily="34" charset="0"/>
                <a:cs typeface="Arial" panose="020B0604020202020204" pitchFamily="34" charset="0"/>
              </a:rPr>
              <a:t>citopatologia</a:t>
            </a:r>
            <a:r>
              <a:rPr lang="pt-BR" sz="900" dirty="0">
                <a:effectLst/>
                <a:latin typeface="Arial" panose="020B0604020202020204" pitchFamily="34" charset="0"/>
                <a:ea typeface="Calibri" panose="020F0502020204030204" pitchFamily="34" charset="0"/>
                <a:cs typeface="Arial" panose="020B0604020202020204" pitchFamily="34" charset="0"/>
              </a:rPr>
              <a:t> do Hospital das Clínicas da UFMG (1976-2001). Organizador e responsável pelo Laboratório de Neuropatologia do DAPML da FM da UFMG (1976-2001). Pesquisador do Conselho Nacional do Desenvolvimento Científico e Tecnológico (CNPq), bolsa de produtividade em pesquisa (1976-2002), nas categorias 2B (1976-1980); 1C (1982-1984); 1B (1984-1990); 1A (1990-2002). Pesquisador visitante no Institut </a:t>
            </a:r>
            <a:r>
              <a:rPr lang="pt-BR" sz="900" dirty="0" err="1">
                <a:effectLst/>
                <a:latin typeface="Arial" panose="020B0604020202020204" pitchFamily="34" charset="0"/>
                <a:ea typeface="Calibri" panose="020F0502020204030204" pitchFamily="34" charset="0"/>
                <a:cs typeface="Arial" panose="020B0604020202020204" pitchFamily="34" charset="0"/>
              </a:rPr>
              <a:t>für</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Neuropathologie</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Medizinische</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Hochschule</a:t>
            </a:r>
            <a:r>
              <a:rPr lang="pt-BR" sz="900" dirty="0">
                <a:effectLst/>
                <a:latin typeface="Arial" panose="020B0604020202020204" pitchFamily="34" charset="0"/>
                <a:ea typeface="Calibri" panose="020F0502020204030204" pitchFamily="34" charset="0"/>
                <a:cs typeface="Arial" panose="020B0604020202020204" pitchFamily="34" charset="0"/>
              </a:rPr>
              <a:t> Hannover, Hannover, Alemanha (1991-1992; 1994) e no Institut </a:t>
            </a:r>
            <a:r>
              <a:rPr lang="pt-BR" sz="900" dirty="0" err="1">
                <a:effectLst/>
                <a:latin typeface="Arial" panose="020B0604020202020204" pitchFamily="34" charset="0"/>
                <a:ea typeface="Calibri" panose="020F0502020204030204" pitchFamily="34" charset="0"/>
                <a:cs typeface="Arial" panose="020B0604020202020204" pitchFamily="34" charset="0"/>
              </a:rPr>
              <a:t>für</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Neuropathologie</a:t>
            </a:r>
            <a:r>
              <a:rPr lang="pt-BR" sz="900" dirty="0">
                <a:effectLst/>
                <a:latin typeface="Arial" panose="020B0604020202020204" pitchFamily="34" charset="0"/>
                <a:ea typeface="Calibri" panose="020F0502020204030204" pitchFamily="34" charset="0"/>
                <a:cs typeface="Arial" panose="020B0604020202020204" pitchFamily="34" charset="0"/>
              </a:rPr>
              <a:t>, Georg-August-</a:t>
            </a:r>
            <a:r>
              <a:rPr lang="pt-BR" sz="900" dirty="0" err="1">
                <a:effectLst/>
                <a:latin typeface="Arial" panose="020B0604020202020204" pitchFamily="34" charset="0"/>
                <a:ea typeface="Calibri" panose="020F0502020204030204" pitchFamily="34" charset="0"/>
                <a:cs typeface="Arial" panose="020B0604020202020204" pitchFamily="34" charset="0"/>
              </a:rPr>
              <a:t>Universität</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Göttingen</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Göttingen</a:t>
            </a:r>
            <a:r>
              <a:rPr lang="pt-BR" sz="900" dirty="0">
                <a:effectLst/>
                <a:latin typeface="Arial" panose="020B0604020202020204" pitchFamily="34" charset="0"/>
                <a:ea typeface="Calibri" panose="020F0502020204030204" pitchFamily="34" charset="0"/>
                <a:cs typeface="Arial" panose="020B0604020202020204" pitchFamily="34" charset="0"/>
              </a:rPr>
              <a:t>, Alemanha (1997). Captou recursos para projetos de pesquisa junto à FINEP, FAPEMIG e ao CNPq. Autor de 114 artigos completos publicados em revistas científicas indexadas. Autor de três livros e editor de dois livros publicados no Brasil. Autor de 46 capítulos sobre temas de patologia geral e de neuropatologia em 24 livros publicados no Brasil, 03 nos EUA e 02 na Holanda (Elsevier) nas áreas de geriatria, medicina de reabilitação, neuropatologia cirúrgica, </a:t>
            </a:r>
            <a:r>
              <a:rPr lang="pt-BR" sz="900" dirty="0" err="1">
                <a:effectLst/>
                <a:latin typeface="Arial" panose="020B0604020202020204" pitchFamily="34" charset="0"/>
                <a:ea typeface="Calibri" panose="020F0502020204030204" pitchFamily="34" charset="0"/>
                <a:cs typeface="Arial" panose="020B0604020202020204" pitchFamily="34" charset="0"/>
              </a:rPr>
              <a:t>neuroinfecção</a:t>
            </a:r>
            <a:r>
              <a:rPr lang="pt-BR" sz="900" dirty="0">
                <a:effectLst/>
                <a:latin typeface="Arial" panose="020B0604020202020204" pitchFamily="34" charset="0"/>
                <a:ea typeface="Calibri" panose="020F0502020204030204" pitchFamily="34" charset="0"/>
                <a:cs typeface="Arial" panose="020B0604020202020204" pitchFamily="34" charset="0"/>
              </a:rPr>
              <a:t> e uveíte. Revisor ad hoc de 38 revistas científicas, com 127 revisões por pares registradas no </a:t>
            </a:r>
            <a:r>
              <a:rPr lang="pt-BR" sz="900" dirty="0" err="1">
                <a:effectLst/>
                <a:latin typeface="Arial" panose="020B0604020202020204" pitchFamily="34" charset="0"/>
                <a:ea typeface="Calibri" panose="020F0502020204030204" pitchFamily="34" charset="0"/>
                <a:cs typeface="Arial" panose="020B0604020202020204" pitchFamily="34" charset="0"/>
              </a:rPr>
              <a:t>reviews@webofscience</a:t>
            </a:r>
            <a:r>
              <a:rPr lang="pt-BR" sz="900" dirty="0">
                <a:effectLst/>
                <a:latin typeface="Arial" panose="020B0604020202020204" pitchFamily="34" charset="0"/>
                <a:ea typeface="Calibri" panose="020F0502020204030204" pitchFamily="34" charset="0"/>
                <a:cs typeface="Arial" panose="020B0604020202020204" pitchFamily="34" charset="0"/>
              </a:rPr>
              <a:t> no período 2015-2024. Consultor de projetos de pesquisa submetidos ao CNPq, CAPES, FAPESP, FAPITEC/SE e Ministério da Saúde/PRONAS/PCD. Consultor em neuropatologia do Laboratório </a:t>
            </a:r>
            <a:r>
              <a:rPr lang="pt-BR" sz="900" dirty="0" err="1">
                <a:effectLst/>
                <a:latin typeface="Arial" panose="020B0604020202020204" pitchFamily="34" charset="0"/>
                <a:ea typeface="Calibri" panose="020F0502020204030204" pitchFamily="34" charset="0"/>
                <a:cs typeface="Arial" panose="020B0604020202020204" pitchFamily="34" charset="0"/>
              </a:rPr>
              <a:t>Pittella</a:t>
            </a:r>
            <a:r>
              <a:rPr lang="pt-BR" sz="900" dirty="0">
                <a:effectLst/>
                <a:latin typeface="Arial" panose="020B0604020202020204" pitchFamily="34" charset="0"/>
                <a:ea typeface="Calibri" panose="020F0502020204030204" pitchFamily="34" charset="0"/>
                <a:cs typeface="Arial" panose="020B0604020202020204" pitchFamily="34" charset="0"/>
              </a:rPr>
              <a:t> Andrade Anatomia Patológica e Citopatologia, Belo Horizonte (1999-2012). Neuropatologista no Serviço de Patologia do Hospital das Clínicas da Faculdade de Medicina de Ribeirão Preto da Universidade de São Paulo (2008-2014). Secretário Geral do comitê organizador local do XVIII </a:t>
            </a:r>
            <a:r>
              <a:rPr lang="pt-BR" sz="900" dirty="0" err="1">
                <a:effectLst/>
                <a:latin typeface="Arial" panose="020B0604020202020204" pitchFamily="34" charset="0"/>
                <a:ea typeface="Calibri" panose="020F0502020204030204" pitchFamily="34" charset="0"/>
                <a:cs typeface="Arial" panose="020B0604020202020204" pitchFamily="34" charset="0"/>
              </a:rPr>
              <a:t>International</a:t>
            </a:r>
            <a:r>
              <a:rPr lang="pt-BR" sz="900" dirty="0">
                <a:effectLst/>
                <a:latin typeface="Arial" panose="020B0604020202020204" pitchFamily="34" charset="0"/>
                <a:ea typeface="Calibri" panose="020F0502020204030204" pitchFamily="34" charset="0"/>
                <a:cs typeface="Arial" panose="020B0604020202020204" pitchFamily="34" charset="0"/>
              </a:rPr>
              <a:t> Congress </a:t>
            </a:r>
            <a:r>
              <a:rPr lang="pt-BR" sz="900" dirty="0" err="1">
                <a:effectLst/>
                <a:latin typeface="Arial" panose="020B0604020202020204" pitchFamily="34" charset="0"/>
                <a:ea typeface="Calibri" panose="020F0502020204030204" pitchFamily="34" charset="0"/>
                <a:cs typeface="Arial" panose="020B0604020202020204" pitchFamily="34" charset="0"/>
              </a:rPr>
              <a:t>of</a:t>
            </a:r>
            <a:r>
              <a:rPr lang="pt-BR" sz="900" dirty="0">
                <a:effectLst/>
                <a:latin typeface="Arial" panose="020B0604020202020204" pitchFamily="34" charset="0"/>
                <a:ea typeface="Calibri" panose="020F0502020204030204" pitchFamily="34" charset="0"/>
                <a:cs typeface="Arial" panose="020B0604020202020204" pitchFamily="34" charset="0"/>
              </a:rPr>
              <a:t> </a:t>
            </a:r>
            <a:r>
              <a:rPr lang="pt-BR" sz="900" dirty="0" err="1">
                <a:effectLst/>
                <a:latin typeface="Arial" panose="020B0604020202020204" pitchFamily="34" charset="0"/>
                <a:ea typeface="Calibri" panose="020F0502020204030204" pitchFamily="34" charset="0"/>
                <a:cs typeface="Arial" panose="020B0604020202020204" pitchFamily="34" charset="0"/>
              </a:rPr>
              <a:t>Neuropathology</a:t>
            </a:r>
            <a:r>
              <a:rPr lang="pt-BR" sz="900" dirty="0">
                <a:effectLst/>
                <a:latin typeface="Arial" panose="020B0604020202020204" pitchFamily="34" charset="0"/>
                <a:ea typeface="Calibri" panose="020F0502020204030204" pitchFamily="34" charset="0"/>
                <a:cs typeface="Arial" panose="020B0604020202020204" pitchFamily="34" charset="0"/>
              </a:rPr>
              <a:t>, realizado no Rio de Janeiro, em 2014. Os artigos publicados e indexados na base de dados ISI receberam 1070 citações, índice h=17; base Scopus, 1155 citações, índice h=18; Google Acadêmico, 1949 citações, índice h=22. Neuropatologista com interesse em </a:t>
            </a:r>
            <a:r>
              <a:rPr lang="pt-BR" sz="900" dirty="0" err="1">
                <a:effectLst/>
                <a:latin typeface="Arial" panose="020B0604020202020204" pitchFamily="34" charset="0"/>
                <a:ea typeface="Calibri" panose="020F0502020204030204" pitchFamily="34" charset="0"/>
                <a:cs typeface="Arial" panose="020B0604020202020204" pitchFamily="34" charset="0"/>
              </a:rPr>
              <a:t>neuroparasitoses</a:t>
            </a:r>
            <a:r>
              <a:rPr lang="pt-BR" sz="900" dirty="0">
                <a:effectLst/>
                <a:latin typeface="Arial" panose="020B0604020202020204" pitchFamily="34" charset="0"/>
                <a:ea typeface="Calibri" panose="020F0502020204030204" pitchFamily="34" charset="0"/>
                <a:cs typeface="Arial" panose="020B0604020202020204" pitchFamily="34" charset="0"/>
              </a:rPr>
              <a:t> e trauma crânio-</a:t>
            </a:r>
            <a:r>
              <a:rPr lang="pt-BR" sz="900" dirty="0" err="1">
                <a:effectLst/>
                <a:latin typeface="Arial" panose="020B0604020202020204" pitchFamily="34" charset="0"/>
                <a:ea typeface="Calibri" panose="020F0502020204030204" pitchFamily="34" charset="0"/>
                <a:cs typeface="Arial" panose="020B0604020202020204" pitchFamily="34" charset="0"/>
              </a:rPr>
              <a:t>encefálico.Principais</a:t>
            </a:r>
            <a:r>
              <a:rPr lang="pt-BR" sz="900" dirty="0">
                <a:effectLst/>
                <a:latin typeface="Arial" panose="020B0604020202020204" pitchFamily="34" charset="0"/>
                <a:ea typeface="Calibri" panose="020F0502020204030204" pitchFamily="34" charset="0"/>
                <a:cs typeface="Arial" panose="020B0604020202020204" pitchFamily="34" charset="0"/>
              </a:rPr>
              <a:t> contribuições. O autor descreveu a história natural do envolvimento do sistema nervoso central (SNC) na esquistossomose </a:t>
            </a:r>
            <a:r>
              <a:rPr lang="pt-BR" sz="900" dirty="0" err="1">
                <a:effectLst/>
                <a:latin typeface="Arial" panose="020B0604020202020204" pitchFamily="34" charset="0"/>
                <a:ea typeface="Calibri" panose="020F0502020204030204" pitchFamily="34" charset="0"/>
                <a:cs typeface="Arial" panose="020B0604020202020204" pitchFamily="34" charset="0"/>
              </a:rPr>
              <a:t>mansônica</a:t>
            </a:r>
            <a:r>
              <a:rPr lang="pt-BR" sz="900" dirty="0">
                <a:effectLst/>
                <a:latin typeface="Arial" panose="020B0604020202020204" pitchFamily="34" charset="0"/>
                <a:ea typeface="Calibri" panose="020F0502020204030204" pitchFamily="34" charset="0"/>
                <a:cs typeface="Arial" panose="020B0604020202020204" pitchFamily="34" charset="0"/>
              </a:rPr>
              <a:t> em 1991, e na doença de Chagas em 1993, participou do primeiro estudo comparativo sobre a presença de alterações neuropatológicas de tipo Alzheimer em indivíduos sem demência provenientes da Alemanha, Brasil e Japão em 1997 (pesquisa interinstitucional e internacional), propôs um modelo de como a conformação do encéfalo tem papel importante na distribuição da lesão axonal difusa no acidente de trânsito em 2004, demonstrou a relação da lesão vascular difusa com a lesão axonal difusa grave (grau 2 e 3) e descreveu um tipo especial de </a:t>
            </a:r>
            <a:r>
              <a:rPr lang="pt-BR" sz="900" dirty="0" err="1">
                <a:effectLst/>
                <a:latin typeface="Arial" panose="020B0604020202020204" pitchFamily="34" charset="0"/>
                <a:ea typeface="Calibri" panose="020F0502020204030204" pitchFamily="34" charset="0"/>
                <a:cs typeface="Arial" panose="020B0604020202020204" pitchFamily="34" charset="0"/>
              </a:rPr>
              <a:t>cavum</a:t>
            </a:r>
            <a:r>
              <a:rPr lang="pt-BR" sz="900" dirty="0">
                <a:effectLst/>
                <a:latin typeface="Arial" panose="020B0604020202020204" pitchFamily="34" charset="0"/>
                <a:ea typeface="Calibri" panose="020F0502020204030204" pitchFamily="34" charset="0"/>
                <a:cs typeface="Arial" panose="020B0604020202020204" pitchFamily="34" charset="0"/>
              </a:rPr>
              <a:t> do septo pelúcido associado à lesão axonal difusa grave, ambos em vítimas de acidente de trânsito em 2003 e 2005, respectivamente (em colaboração com SNS Gusmão) e descreveu depósitos de proteínas plasmáticas na parede das artérias </a:t>
            </a:r>
            <a:r>
              <a:rPr lang="pt-BR" sz="900" dirty="0" err="1">
                <a:effectLst/>
                <a:latin typeface="Arial" panose="020B0604020202020204" pitchFamily="34" charset="0"/>
                <a:ea typeface="Calibri" panose="020F0502020204030204" pitchFamily="34" charset="0"/>
                <a:cs typeface="Arial" panose="020B0604020202020204" pitchFamily="34" charset="0"/>
              </a:rPr>
              <a:t>lentículo</a:t>
            </a:r>
            <a:r>
              <a:rPr lang="pt-BR" sz="900" dirty="0">
                <a:effectLst/>
                <a:latin typeface="Arial" panose="020B0604020202020204" pitchFamily="34" charset="0"/>
                <a:ea typeface="Calibri" panose="020F0502020204030204" pitchFamily="34" charset="0"/>
                <a:cs typeface="Arial" panose="020B0604020202020204" pitchFamily="34" charset="0"/>
              </a:rPr>
              <a:t>-estriadas em pacientes com hipertensão arterial em 2009 (em colaboração com Magda Rocha Andrade.</a:t>
            </a:r>
            <a:endParaRPr lang="pt-BR" sz="700" dirty="0">
              <a:latin typeface="Arial" panose="020B0604020202020204" pitchFamily="34" charset="0"/>
              <a:cs typeface="Arial" panose="020B0604020202020204" pitchFamily="34" charset="0"/>
            </a:endParaRPr>
          </a:p>
        </p:txBody>
      </p:sp>
      <p:pic>
        <p:nvPicPr>
          <p:cNvPr id="5" name="Imagem 4" descr="Homem sorrindo posando para foto&#10;&#10;Descrição gerada automaticamente">
            <a:extLst>
              <a:ext uri="{FF2B5EF4-FFF2-40B4-BE49-F238E27FC236}">
                <a16:creationId xmlns:a16="http://schemas.microsoft.com/office/drawing/2014/main" id="{E7B444CF-961E-17FD-0B10-8B0EF3DAF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2288660" cy="2736304"/>
          </a:xfrm>
          <a:prstGeom prst="rect">
            <a:avLst/>
          </a:prstGeom>
        </p:spPr>
      </p:pic>
    </p:spTree>
    <p:extLst>
      <p:ext uri="{BB962C8B-B14F-4D97-AF65-F5344CB8AC3E}">
        <p14:creationId xmlns:p14="http://schemas.microsoft.com/office/powerpoint/2010/main" val="3307478814"/>
      </p:ext>
    </p:extLst>
  </p:cSld>
  <p:clrMapOvr>
    <a:masterClrMapping/>
  </p:clrMapOvr>
  <p:transition spd="slow" advClick="0" advTm="5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Leila Maria </a:t>
            </a:r>
            <a:r>
              <a:rPr lang="pt-BR" sz="3600" b="1" dirty="0" err="1">
                <a:latin typeface="Arial" panose="020B0604020202020204" pitchFamily="34" charset="0"/>
                <a:cs typeface="Arial" panose="020B0604020202020204" pitchFamily="34" charset="0"/>
              </a:rPr>
              <a:t>Cardão</a:t>
            </a:r>
            <a:r>
              <a:rPr lang="pt-BR" sz="3600" b="1" dirty="0">
                <a:latin typeface="Arial" panose="020B0604020202020204" pitchFamily="34" charset="0"/>
                <a:cs typeface="Arial" panose="020B0604020202020204" pitchFamily="34" charset="0"/>
              </a:rPr>
              <a:t> Chimelli</a:t>
            </a: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4" name="CaixaDeTexto 3"/>
          <p:cNvSpPr txBox="1"/>
          <p:nvPr/>
        </p:nvSpPr>
        <p:spPr>
          <a:xfrm>
            <a:off x="2771801" y="987574"/>
            <a:ext cx="5904656" cy="3701975"/>
          </a:xfrm>
          <a:prstGeom prst="rect">
            <a:avLst/>
          </a:prstGeom>
          <a:noFill/>
        </p:spPr>
        <p:txBody>
          <a:bodyPr wrap="square" rtlCol="0">
            <a:spAutoFit/>
          </a:bodyPr>
          <a:lstStyle/>
          <a:p>
            <a:pPr algn="just">
              <a:lnSpc>
                <a:spcPct val="107000"/>
              </a:lnSpc>
              <a:spcAft>
                <a:spcPts val="800"/>
              </a:spcAft>
            </a:pPr>
            <a:r>
              <a:rPr lang="pt-BR" sz="1100" kern="100" dirty="0">
                <a:effectLst/>
                <a:latin typeface="Arial" panose="020B0604020202020204" pitchFamily="34" charset="0"/>
                <a:ea typeface="Times New Roman" panose="02020603050405020304" pitchFamily="18" charset="0"/>
                <a:cs typeface="Arial" panose="020B0604020202020204" pitchFamily="34" charset="0"/>
              </a:rPr>
              <a:t>Especializada em Neuropatologia, com importante produção científica e experiência diagnóstica, com ênfase em neuropatologia infecciosa, do desenvolvimento, vascular e degenerativa (doenças por príon), patologia dos tumores cerebrais, AIDS, hanseníase, patologia dos nervos periféricos e dos músculos, tumores de hipófise, atuando como consultora diagnóstica para todo o país. Referência do Ministério da Saúde para o diagnóstico neuropatológico de doença por príon. Pioneira no estudo neuropatológico da Zika congênita. Possui numerosos capítulos de livros internacionais e nacionais, incluindo os da Classificação dos Tumores da OMS e da Sociedade Internacional de Neuropatologia. Publicou mais de 160 artigos em periódicos, a maioria em revistas internacionais. Captou recursos para vários projetos de pesquisa e diagnóstico nessas áreas do CNPq, Capes, Fapesp, Faperj e Finep. Membro do Comitê Assessor do CNPq por 2 triênios até 2010 e membro do comitê assessor da CAPES (Medicina II) por 2 biênios, até 2008. Membro do Comitê Avaliador de Escolas Médicas (MEC). Revisor de vários periódicos nacionais e internacionais e de projetos de pesquisa do CNPq, Capes, FAPESP, Faperj. Orientou e participou de bancas examinadoras de vários alunos de mestrado e doutorado em todo o país. Organizou atividades de neuropatologia e ministrou palestras em numerosos congressos nacionais e internacionais; Vice-Presidente para assuntos acadêmicos da Sociedade Brasileira de Patologia (biênio 2008-2009), Secretária adjunta (2007-2010), Vice-Presidente da Sociedade Internacional de Neuropatologia (2010-2014) e foi a Presidente do XVIII Congresso Internacional de Neuropatologia em 2014 no Rio de Janeiro.</a:t>
            </a:r>
            <a:endParaRPr lang="pt-BR" sz="11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2" descr="Mulher de óculos sorrindo&#10;&#10;Descrição gerada automaticamente">
            <a:extLst>
              <a:ext uri="{FF2B5EF4-FFF2-40B4-BE49-F238E27FC236}">
                <a16:creationId xmlns:a16="http://schemas.microsoft.com/office/drawing/2014/main" id="{4A8700FB-4CF6-9EF5-FCB4-53C2786AF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069856"/>
            <a:ext cx="1881385" cy="3003788"/>
          </a:xfrm>
          <a:prstGeom prst="rect">
            <a:avLst/>
          </a:prstGeom>
        </p:spPr>
      </p:pic>
    </p:spTree>
    <p:extLst>
      <p:ext uri="{BB962C8B-B14F-4D97-AF65-F5344CB8AC3E}">
        <p14:creationId xmlns:p14="http://schemas.microsoft.com/office/powerpoint/2010/main" val="2791070378"/>
      </p:ext>
    </p:extLst>
  </p:cSld>
  <p:clrMapOvr>
    <a:masterClrMapping/>
  </p:clrMapOvr>
  <p:transition spd="slow" advClick="0" advTm="5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Luís Vitor de Lima Salomão</a:t>
            </a:r>
            <a:br>
              <a:rPr lang="pt-BR" sz="4000" b="1" dirty="0">
                <a:latin typeface="Arial" panose="020B0604020202020204" pitchFamily="34" charset="0"/>
                <a:cs typeface="Arial" panose="020B0604020202020204" pitchFamily="34" charset="0"/>
              </a:rPr>
            </a:br>
            <a:endParaRPr lang="pt-BR" sz="4000" b="1" dirty="0">
              <a:latin typeface="Arial" panose="020B0604020202020204" pitchFamily="34" charset="0"/>
              <a:cs typeface="Arial" panose="020B0604020202020204" pitchFamily="34" charset="0"/>
            </a:endParaRPr>
          </a:p>
        </p:txBody>
      </p:sp>
      <p:sp>
        <p:nvSpPr>
          <p:cNvPr id="4" name="CaixaDeTexto 3"/>
          <p:cNvSpPr txBox="1"/>
          <p:nvPr/>
        </p:nvSpPr>
        <p:spPr>
          <a:xfrm>
            <a:off x="2987824" y="1203598"/>
            <a:ext cx="5760641" cy="3148491"/>
          </a:xfrm>
          <a:prstGeom prst="rect">
            <a:avLst/>
          </a:prstGeom>
          <a:noFill/>
        </p:spPr>
        <p:txBody>
          <a:bodyPr wrap="square" rtlCol="0">
            <a:spAutoFit/>
          </a:bodyPr>
          <a:lstStyle/>
          <a:p>
            <a:pPr algn="just">
              <a:lnSpc>
                <a:spcPct val="107000"/>
              </a:lnSpc>
              <a:spcAft>
                <a:spcPts val="800"/>
              </a:spcAft>
            </a:pPr>
            <a:r>
              <a:rPr lang="pt-BR" sz="1800" kern="100" dirty="0">
                <a:effectLst/>
                <a:latin typeface="Arial" panose="020B0604020202020204" pitchFamily="34" charset="0"/>
                <a:ea typeface="Calibri" panose="020F0502020204030204" pitchFamily="34" charset="0"/>
                <a:cs typeface="Arial" panose="020B0604020202020204" pitchFamily="34" charset="0"/>
              </a:rPr>
              <a:t>Especialização - Residência médica na Santa Casa de Misericórdia de São Paulo em 1980. </a:t>
            </a:r>
          </a:p>
          <a:p>
            <a:pPr algn="just">
              <a:lnSpc>
                <a:spcPct val="107000"/>
              </a:lnSpc>
              <a:spcAft>
                <a:spcPts val="800"/>
              </a:spcAft>
            </a:pPr>
            <a:r>
              <a:rPr lang="pt-BR" sz="1800" kern="100" dirty="0">
                <a:effectLst/>
                <a:latin typeface="Arial" panose="020B0604020202020204" pitchFamily="34" charset="0"/>
                <a:ea typeface="Calibri" panose="020F0502020204030204" pitchFamily="34" charset="0"/>
                <a:cs typeface="Arial" panose="020B0604020202020204" pitchFamily="34" charset="0"/>
              </a:rPr>
              <a:t>Fundador do Laboratório Salomão </a:t>
            </a:r>
            <a:r>
              <a:rPr lang="pt-BR" sz="1800" kern="100" dirty="0" err="1">
                <a:effectLst/>
                <a:latin typeface="Arial" panose="020B0604020202020204" pitchFamily="34" charset="0"/>
                <a:ea typeface="Calibri" panose="020F0502020204030204" pitchFamily="34" charset="0"/>
                <a:cs typeface="Arial" panose="020B0604020202020204" pitchFamily="34" charset="0"/>
              </a:rPr>
              <a:t>Zoppi</a:t>
            </a:r>
            <a:r>
              <a:rPr lang="pt-BR" sz="1800" kern="1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r>
              <a:rPr lang="pt-BR" kern="100" dirty="0">
                <a:latin typeface="Arial" panose="020B0604020202020204" pitchFamily="34" charset="0"/>
                <a:ea typeface="Calibri" panose="020F0502020204030204" pitchFamily="34" charset="0"/>
                <a:cs typeface="Arial" panose="020B0604020202020204" pitchFamily="34" charset="0"/>
              </a:rPr>
              <a:t>Sócio fundador da Associação Brasileira dos Laboratórios de Anatomia Patológica e Citopatologia – ABRALAPAC.</a:t>
            </a:r>
          </a:p>
          <a:p>
            <a:pPr algn="just">
              <a:lnSpc>
                <a:spcPct val="107000"/>
              </a:lnSpc>
              <a:spcAft>
                <a:spcPts val="800"/>
              </a:spcAft>
            </a:pPr>
            <a:r>
              <a:rPr lang="pt-BR" kern="100" dirty="0">
                <a:latin typeface="Arial" panose="020B0604020202020204" pitchFamily="34" charset="0"/>
                <a:ea typeface="Calibri" panose="020F0502020204030204" pitchFamily="34" charset="0"/>
                <a:cs typeface="Arial" panose="020B0604020202020204" pitchFamily="34" charset="0"/>
              </a:rPr>
              <a:t>Presidente da ABRALAPAC 1993 – 1995.</a:t>
            </a:r>
          </a:p>
          <a:p>
            <a:pPr algn="just">
              <a:lnSpc>
                <a:spcPct val="107000"/>
              </a:lnSpc>
              <a:spcAft>
                <a:spcPts val="800"/>
              </a:spcAft>
            </a:pPr>
            <a:r>
              <a:rPr lang="pt-BR" sz="1800" kern="100" dirty="0">
                <a:effectLst/>
                <a:latin typeface="Arial" panose="020B0604020202020204" pitchFamily="34" charset="0"/>
                <a:ea typeface="Calibri" panose="020F0502020204030204" pitchFamily="34" charset="0"/>
                <a:cs typeface="Arial" panose="020B0604020202020204" pitchFamily="34" charset="0"/>
              </a:rPr>
              <a:t>Vice-Presidente para Assuntos Profi</a:t>
            </a:r>
            <a:r>
              <a:rPr lang="pt-BR" kern="100" dirty="0">
                <a:latin typeface="Arial" panose="020B0604020202020204" pitchFamily="34" charset="0"/>
                <a:ea typeface="Calibri" panose="020F0502020204030204" pitchFamily="34" charset="0"/>
                <a:cs typeface="Arial" panose="020B0604020202020204" pitchFamily="34" charset="0"/>
              </a:rPr>
              <a:t>ssionais da Sociedade Brasileira de Patologia – SBP 2005 – 2007.</a:t>
            </a:r>
            <a:endParaRPr lang="pt-BR" sz="18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m 2" descr="Homem de óculos com a boca aberta&#10;&#10;Descrição gerada automaticamente">
            <a:extLst>
              <a:ext uri="{FF2B5EF4-FFF2-40B4-BE49-F238E27FC236}">
                <a16:creationId xmlns:a16="http://schemas.microsoft.com/office/drawing/2014/main" id="{3FAC0450-DE9F-3474-3552-D507F3E70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203598"/>
            <a:ext cx="2065247" cy="3102718"/>
          </a:xfrm>
          <a:prstGeom prst="rect">
            <a:avLst/>
          </a:prstGeom>
        </p:spPr>
      </p:pic>
    </p:spTree>
    <p:extLst>
      <p:ext uri="{BB962C8B-B14F-4D97-AF65-F5344CB8AC3E}">
        <p14:creationId xmlns:p14="http://schemas.microsoft.com/office/powerpoint/2010/main" val="3554857755"/>
      </p:ext>
    </p:extLst>
  </p:cSld>
  <p:clrMapOvr>
    <a:masterClrMapping/>
  </p:clrMapOvr>
  <p:transition spd="slow" advClick="0" advTm="5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Marco Antonio Cardoso de Almeida</a:t>
            </a:r>
            <a:br>
              <a:rPr lang="pt-BR" sz="3600" b="1" dirty="0">
                <a:latin typeface="Arial" panose="020B0604020202020204" pitchFamily="34" charset="0"/>
                <a:cs typeface="Arial" panose="020B0604020202020204" pitchFamily="34" charset="0"/>
              </a:rPr>
            </a:br>
            <a:br>
              <a:rPr lang="pt-BR" sz="4000" dirty="0">
                <a:latin typeface="Arial" panose="020B0604020202020204" pitchFamily="34" charset="0"/>
                <a:cs typeface="Arial" panose="020B0604020202020204" pitchFamily="34" charset="0"/>
              </a:rPr>
            </a:br>
            <a:endParaRPr lang="pt-BR" sz="4000" dirty="0">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F33BA9CC-9048-61D0-F9C3-DDCE5FDCF5C2}"/>
              </a:ext>
            </a:extLst>
          </p:cNvPr>
          <p:cNvSpPr txBox="1"/>
          <p:nvPr/>
        </p:nvSpPr>
        <p:spPr>
          <a:xfrm>
            <a:off x="3131840" y="1059582"/>
            <a:ext cx="5400600" cy="3716017"/>
          </a:xfrm>
          <a:prstGeom prst="rect">
            <a:avLst/>
          </a:prstGeom>
          <a:noFill/>
        </p:spPr>
        <p:txBody>
          <a:bodyPr wrap="square" rtlCol="0">
            <a:spAutoFit/>
          </a:bodyPr>
          <a:lstStyle/>
          <a:p>
            <a:pPr algn="just">
              <a:lnSpc>
                <a:spcPct val="107000"/>
              </a:lnSpc>
              <a:spcAft>
                <a:spcPts val="800"/>
              </a:spcAft>
            </a:pPr>
            <a:r>
              <a:rPr lang="pt-BR" sz="1200" kern="100" dirty="0">
                <a:effectLst/>
                <a:latin typeface="Arial" panose="020B0604020202020204" pitchFamily="34" charset="0"/>
                <a:ea typeface="Times New Roman" panose="02020603050405020304" pitchFamily="18" charset="0"/>
                <a:cs typeface="Arial" panose="020B0604020202020204" pitchFamily="34" charset="0"/>
              </a:rPr>
              <a:t>Possui graduação em Medicina pela Universidade Federal da Bahia (1975), Especialização em Anatomia Patológica e Citopatologia (1976-1977) e Mestrado em Patologia Humana pela Universidade Federal da Bahia (1978-1981). Atualmente é Conselheiro-Corregedor do Conselho Regional de Medicina do Estado da Bahia, Professor Adjunto IV do Depto. de Patologia e Medicina Legal da Faculdade de Medicina da Bahia - UFBA. Ex-Chefe do Depto. de Anatomia Patológica e Medicina Legal da Faculdade de Medicina da Bahia da Universidade Federal da Bahia, por três mandatos. Ex-Chefe do Serviço de Anatomia Patológica por cinco anos. Ex-Chefe da Divisão Técnica do Hospital Prof. Edgard Santos - UFBa. Ex-Vice-Coordenador e Coordenador da Residência Médica (CEAMFOR) do HUPES-UFBA. Tem experiência na área de Medicina, com ênfase em Patologia Humana, atuando principalmente nos seguintes temas: patologia oncológica humana, </a:t>
            </a:r>
            <a:r>
              <a:rPr lang="pt-BR" sz="1200" kern="100" dirty="0" err="1">
                <a:effectLst/>
                <a:latin typeface="Arial" panose="020B0604020202020204" pitchFamily="34" charset="0"/>
                <a:ea typeface="Times New Roman" panose="02020603050405020304" pitchFamily="18" charset="0"/>
                <a:cs typeface="Arial" panose="020B0604020202020204" pitchFamily="34" charset="0"/>
              </a:rPr>
              <a:t>nefropatologia</a:t>
            </a:r>
            <a:r>
              <a:rPr lang="pt-BR" sz="1200" kern="100" dirty="0">
                <a:effectLst/>
                <a:latin typeface="Arial" panose="020B0604020202020204" pitchFamily="34" charset="0"/>
                <a:ea typeface="Times New Roman" panose="02020603050405020304" pitchFamily="18" charset="0"/>
                <a:cs typeface="Arial" panose="020B0604020202020204" pitchFamily="34" charset="0"/>
              </a:rPr>
              <a:t>, patologia cirúrgica-diagnóstica, patologia mamária e ginecológica, neuropatologia e ensino médico. Doutorado em Patologia Humana em 2019 - Universidade Federal da Bahia - Fundação Osvaldo Cruz - FIOCRUZ.</a:t>
            </a:r>
            <a:endParaRPr lang="pt-BR" sz="1200" kern="100" dirty="0">
              <a:effectLst/>
              <a:latin typeface="Arial" panose="020B0604020202020204" pitchFamily="34" charset="0"/>
              <a:ea typeface="Calibri" panose="020F0502020204030204" pitchFamily="34" charset="0"/>
              <a:cs typeface="Arial" panose="020B0604020202020204" pitchFamily="34" charset="0"/>
            </a:endParaRPr>
          </a:p>
          <a:p>
            <a:pPr algn="just"/>
            <a:endParaRPr lang="pt-BR" sz="1050" dirty="0">
              <a:latin typeface="Arial" panose="020B0604020202020204" pitchFamily="34" charset="0"/>
              <a:cs typeface="Arial" panose="020B0604020202020204" pitchFamily="34" charset="0"/>
            </a:endParaRPr>
          </a:p>
        </p:txBody>
      </p:sp>
      <p:pic>
        <p:nvPicPr>
          <p:cNvPr id="3" name="Imagem 2" descr="Homem de camisa branca&#10;&#10;Descrição gerada automaticamente com confiança média">
            <a:extLst>
              <a:ext uri="{FF2B5EF4-FFF2-40B4-BE49-F238E27FC236}">
                <a16:creationId xmlns:a16="http://schemas.microsoft.com/office/drawing/2014/main" id="{866D4AD1-82CC-8B6A-C686-CC6ED2281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072961"/>
            <a:ext cx="2327039" cy="3102718"/>
          </a:xfrm>
          <a:prstGeom prst="rect">
            <a:avLst/>
          </a:prstGeom>
        </p:spPr>
      </p:pic>
    </p:spTree>
    <p:extLst>
      <p:ext uri="{BB962C8B-B14F-4D97-AF65-F5344CB8AC3E}">
        <p14:creationId xmlns:p14="http://schemas.microsoft.com/office/powerpoint/2010/main" val="956433368"/>
      </p:ext>
    </p:extLst>
  </p:cSld>
  <p:clrMapOvr>
    <a:masterClrMapping/>
  </p:clrMapOvr>
  <p:transition spd="slow" advClick="0" advTm="5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Paulo Roberto Fontes Athanazio</a:t>
            </a:r>
            <a:br>
              <a:rPr lang="pt-BR" b="1" dirty="0">
                <a:latin typeface="Arial" panose="020B0604020202020204" pitchFamily="34" charset="0"/>
                <a:cs typeface="Arial" panose="020B0604020202020204" pitchFamily="34" charset="0"/>
              </a:rPr>
            </a:br>
            <a:endParaRPr lang="pt-BR" b="1" dirty="0">
              <a:latin typeface="Arial" panose="020B0604020202020204" pitchFamily="34" charset="0"/>
              <a:cs typeface="Arial" panose="020B0604020202020204" pitchFamily="34" charset="0"/>
            </a:endParaRPr>
          </a:p>
        </p:txBody>
      </p:sp>
      <p:sp>
        <p:nvSpPr>
          <p:cNvPr id="4" name="CaixaDeTexto 3"/>
          <p:cNvSpPr txBox="1"/>
          <p:nvPr/>
        </p:nvSpPr>
        <p:spPr>
          <a:xfrm>
            <a:off x="3131840" y="1238459"/>
            <a:ext cx="5688633" cy="2845459"/>
          </a:xfrm>
          <a:prstGeom prst="rect">
            <a:avLst/>
          </a:prstGeom>
          <a:noFill/>
        </p:spPr>
        <p:txBody>
          <a:bodyPr wrap="square" rtlCol="0">
            <a:spAutoFit/>
          </a:bodyPr>
          <a:lstStyle/>
          <a:p>
            <a:pPr>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Especialista em Patologia pelo Conselho Regional de Medicina e pela Sociedade Brasileira de Patologia.</a:t>
            </a:r>
            <a:endParaRPr lang="pt-BR" sz="1400" dirty="0">
              <a:latin typeface="Arial" panose="020B0604020202020204" pitchFamily="34" charset="0"/>
              <a:ea typeface="Times New Roman" panose="02020603050405020304" pitchFamily="18" charset="0"/>
              <a:cs typeface="Arial" panose="020B0604020202020204" pitchFamily="34" charset="0"/>
            </a:endParaRPr>
          </a:p>
          <a:p>
            <a:pPr>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Graduado em Medicina pela Fundação Universidade Federal de Ciências da Saúde de Porto Alegre – RS.</a:t>
            </a:r>
          </a:p>
          <a:p>
            <a:pPr algn="l">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Residência médica em Patologia pela Universidade Federal do Rio Grande do Sul e Universidade Federal da Bahia.</a:t>
            </a:r>
          </a:p>
          <a:p>
            <a:pPr algn="l">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Mestrado em Patologia Humana pela Fiocruz/Universidade Federal da Bahia.</a:t>
            </a:r>
          </a:p>
          <a:p>
            <a:pPr algn="l">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Treinamento em Patologia de doenças infecciosas na Rockfeller </a:t>
            </a:r>
            <a:r>
              <a:rPr lang="pt-BR" sz="1400" dirty="0" err="1">
                <a:effectLst/>
                <a:latin typeface="Arial" panose="020B0604020202020204" pitchFamily="34" charset="0"/>
                <a:ea typeface="Times New Roman" panose="02020603050405020304" pitchFamily="18" charset="0"/>
                <a:cs typeface="Arial" panose="020B0604020202020204" pitchFamily="34" charset="0"/>
              </a:rPr>
              <a:t>University</a:t>
            </a:r>
            <a:r>
              <a:rPr lang="pt-BR" sz="1400" dirty="0">
                <a:effectLst/>
                <a:latin typeface="Arial" panose="020B0604020202020204" pitchFamily="34" charset="0"/>
                <a:ea typeface="Times New Roman" panose="02020603050405020304" pitchFamily="18" charset="0"/>
                <a:cs typeface="Arial" panose="020B0604020202020204" pitchFamily="34" charset="0"/>
              </a:rPr>
              <a:t>, Nova York – EUA.</a:t>
            </a:r>
          </a:p>
          <a:p>
            <a:pPr algn="l">
              <a:lnSpc>
                <a:spcPts val="1800"/>
              </a:lnSpc>
            </a:pPr>
            <a:r>
              <a:rPr lang="pt-BR" sz="1400" dirty="0">
                <a:effectLst/>
                <a:latin typeface="Arial" panose="020B0604020202020204" pitchFamily="34" charset="0"/>
                <a:ea typeface="Times New Roman" panose="02020603050405020304" pitchFamily="18" charset="0"/>
                <a:cs typeface="Arial" panose="020B0604020202020204" pitchFamily="34" charset="0"/>
              </a:rPr>
              <a:t>Professor adjunto da Faculdade de Medicina da Universidade Federal da Bahia.</a:t>
            </a:r>
          </a:p>
        </p:txBody>
      </p:sp>
      <p:pic>
        <p:nvPicPr>
          <p:cNvPr id="3" name="Imagem 2" descr="Homem de óculos e camisa branca&#10;&#10;Descrição gerada automaticamente">
            <a:extLst>
              <a:ext uri="{FF2B5EF4-FFF2-40B4-BE49-F238E27FC236}">
                <a16:creationId xmlns:a16="http://schemas.microsoft.com/office/drawing/2014/main" id="{42E44B4C-3631-0CAF-870E-B6DAB0E67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79" y="1257703"/>
            <a:ext cx="2243257" cy="2715766"/>
          </a:xfrm>
          <a:prstGeom prst="rect">
            <a:avLst/>
          </a:prstGeom>
        </p:spPr>
      </p:pic>
    </p:spTree>
    <p:extLst>
      <p:ext uri="{BB962C8B-B14F-4D97-AF65-F5344CB8AC3E}">
        <p14:creationId xmlns:p14="http://schemas.microsoft.com/office/powerpoint/2010/main" val="2898820928"/>
      </p:ext>
    </p:extLst>
  </p:cSld>
  <p:clrMapOvr>
    <a:masterClrMapping/>
  </p:clrMapOvr>
  <p:transition spd="slow" advClick="0" advTm="5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Régia Maria do Socorro Vidal Patrocínio</a:t>
            </a:r>
            <a:br>
              <a:rPr lang="pt-BR" sz="3200" b="1" dirty="0">
                <a:latin typeface="Arial" panose="020B0604020202020204" pitchFamily="34" charset="0"/>
                <a:cs typeface="Arial" panose="020B0604020202020204" pitchFamily="34" charset="0"/>
              </a:rPr>
            </a:br>
            <a:endParaRPr lang="pt-BR" sz="3200" b="1" dirty="0">
              <a:latin typeface="Arial" panose="020B0604020202020204" pitchFamily="34" charset="0"/>
              <a:cs typeface="Arial" panose="020B0604020202020204" pitchFamily="34" charset="0"/>
            </a:endParaRPr>
          </a:p>
        </p:txBody>
      </p:sp>
      <p:sp>
        <p:nvSpPr>
          <p:cNvPr id="3" name="CaixaDeTexto 2"/>
          <p:cNvSpPr txBox="1"/>
          <p:nvPr/>
        </p:nvSpPr>
        <p:spPr>
          <a:xfrm>
            <a:off x="2771800" y="483518"/>
            <a:ext cx="6372200" cy="4616648"/>
          </a:xfrm>
          <a:prstGeom prst="rect">
            <a:avLst/>
          </a:prstGeom>
          <a:noFill/>
        </p:spPr>
        <p:txBody>
          <a:bodyPr wrap="square" rtlCol="0">
            <a:spAutoFit/>
          </a:bodyPr>
          <a:lstStyle/>
          <a:p>
            <a:r>
              <a:rPr lang="pt-BR" sz="1400" b="0" i="0" u="none" strike="noStrike" baseline="0" dirty="0">
                <a:solidFill>
                  <a:srgbClr val="000000"/>
                </a:solidFill>
                <a:latin typeface="Calibri" panose="020F0502020204030204" pitchFamily="34" charset="0"/>
              </a:rPr>
              <a:t> </a:t>
            </a:r>
          </a:p>
          <a:p>
            <a:r>
              <a:rPr lang="pt-BR" sz="1400" b="0" i="0" u="none" strike="noStrike" baseline="0" dirty="0">
                <a:solidFill>
                  <a:srgbClr val="000000"/>
                </a:solidFill>
                <a:latin typeface="Calibri" panose="020F0502020204030204" pitchFamily="34" charset="0"/>
              </a:rPr>
              <a:t>PATOLOGIA – RQE: 787 </a:t>
            </a:r>
          </a:p>
          <a:p>
            <a:r>
              <a:rPr lang="pt-BR" sz="1400" b="0" i="0" u="none" strike="noStrike" baseline="0" dirty="0">
                <a:solidFill>
                  <a:srgbClr val="000000"/>
                </a:solidFill>
                <a:latin typeface="Calibri" panose="020F0502020204030204" pitchFamily="34" charset="0"/>
              </a:rPr>
              <a:t>Medicina Legal e Perícia Médica– RQE: 3738 </a:t>
            </a:r>
          </a:p>
          <a:p>
            <a:r>
              <a:rPr lang="pt-BR" sz="1400" b="0" i="0" u="none" strike="noStrike" baseline="0" dirty="0">
                <a:solidFill>
                  <a:srgbClr val="000000"/>
                </a:solidFill>
                <a:latin typeface="Calibri" panose="020F0502020204030204" pitchFamily="34" charset="0"/>
              </a:rPr>
              <a:t>Mestre em Patologia – UFC -1979 </a:t>
            </a:r>
          </a:p>
          <a:p>
            <a:r>
              <a:rPr lang="pt-BR" sz="1400" b="0" i="0" u="none" strike="noStrike" baseline="0" dirty="0">
                <a:solidFill>
                  <a:srgbClr val="000000"/>
                </a:solidFill>
                <a:latin typeface="Calibri" panose="020F0502020204030204" pitchFamily="34" charset="0"/>
              </a:rPr>
              <a:t>Especialista em Gestão Hospitalar e Organizações de Saúde – UFC-2008 </a:t>
            </a:r>
          </a:p>
          <a:p>
            <a:r>
              <a:rPr lang="pt-BR" sz="1400" b="0" i="0" u="none" strike="noStrike" baseline="0" dirty="0">
                <a:solidFill>
                  <a:srgbClr val="000000"/>
                </a:solidFill>
                <a:latin typeface="Calibri" panose="020F0502020204030204" pitchFamily="34" charset="0"/>
              </a:rPr>
              <a:t>Servidora Aposentada do Departamento de Patologia de Medicina Legal -UFC 2019; </a:t>
            </a:r>
          </a:p>
          <a:p>
            <a:r>
              <a:rPr lang="pt-BR" sz="1400" b="0" i="0" u="none" strike="noStrike" baseline="0" dirty="0">
                <a:solidFill>
                  <a:srgbClr val="000000"/>
                </a:solidFill>
                <a:latin typeface="Calibri" panose="020F0502020204030204" pitchFamily="34" charset="0"/>
              </a:rPr>
              <a:t>Perito Legista da Perícia Florense do Estado Do Ceara -PEFOCE </a:t>
            </a:r>
          </a:p>
          <a:p>
            <a:r>
              <a:rPr lang="pt-BR" sz="1400" b="0" i="0" u="none" strike="noStrike" baseline="0" dirty="0">
                <a:solidFill>
                  <a:srgbClr val="000000"/>
                </a:solidFill>
                <a:latin typeface="Calibri" panose="020F0502020204030204" pitchFamily="34" charset="0"/>
              </a:rPr>
              <a:t>Conselheira do Conselho Regional de Medicina- CREMEC. (2013-2018); </a:t>
            </a:r>
          </a:p>
          <a:p>
            <a:r>
              <a:rPr lang="pt-BR" sz="1400" b="0" i="0" u="none" strike="noStrike" baseline="0" dirty="0">
                <a:solidFill>
                  <a:srgbClr val="000000"/>
                </a:solidFill>
                <a:latin typeface="Calibri" panose="020F0502020204030204" pitchFamily="34" charset="0"/>
              </a:rPr>
              <a:t>Conselheira do CREMEC. (2019 -2023): 1ª Tesoureira </a:t>
            </a:r>
          </a:p>
          <a:p>
            <a:r>
              <a:rPr lang="pt-BR" sz="1400" b="0" i="0" u="none" strike="noStrike" baseline="0" dirty="0">
                <a:solidFill>
                  <a:srgbClr val="000000"/>
                </a:solidFill>
                <a:latin typeface="Calibri" panose="020F0502020204030204" pitchFamily="34" charset="0"/>
              </a:rPr>
              <a:t>Membro da Comissão de Processo Ético-Profissional; </a:t>
            </a:r>
          </a:p>
          <a:p>
            <a:r>
              <a:rPr lang="pt-BR" sz="1400" b="0" i="0" u="none" strike="noStrike" baseline="0" dirty="0">
                <a:solidFill>
                  <a:srgbClr val="000000"/>
                </a:solidFill>
                <a:latin typeface="Calibri" panose="020F0502020204030204" pitchFamily="34" charset="0"/>
              </a:rPr>
              <a:t>Conselheira do Conselho Regional de Medicina- CREMEC. (2024 -2029): 2ª Tesoureira </a:t>
            </a:r>
          </a:p>
          <a:p>
            <a:r>
              <a:rPr lang="pt-BR" sz="1400" b="0" i="0" u="none" strike="noStrike" baseline="0" dirty="0">
                <a:solidFill>
                  <a:srgbClr val="000000"/>
                </a:solidFill>
                <a:latin typeface="Calibri" panose="020F0502020204030204" pitchFamily="34" charset="0"/>
              </a:rPr>
              <a:t>Conselheira do Conselho Federal de Medicina – CFM. (2019 – 2024); </a:t>
            </a:r>
          </a:p>
          <a:p>
            <a:r>
              <a:rPr lang="pt-BR" sz="1400" b="0" i="0" u="none" strike="noStrike" baseline="0" dirty="0">
                <a:solidFill>
                  <a:srgbClr val="000000"/>
                </a:solidFill>
                <a:latin typeface="Calibri" panose="020F0502020204030204" pitchFamily="34" charset="0"/>
              </a:rPr>
              <a:t>Sócia e Diretora Técnica do Laboratório Biopse; </a:t>
            </a:r>
          </a:p>
          <a:p>
            <a:r>
              <a:rPr lang="pt-BR" sz="1400" b="0" i="0" u="none" strike="noStrike" baseline="0" dirty="0">
                <a:solidFill>
                  <a:srgbClr val="000000"/>
                </a:solidFill>
                <a:latin typeface="Calibri" panose="020F0502020204030204" pitchFamily="34" charset="0"/>
              </a:rPr>
              <a:t>Sócia Fundadora da Sociedade Cearense de Patologia; </a:t>
            </a:r>
          </a:p>
          <a:p>
            <a:r>
              <a:rPr lang="pt-BR" sz="1400" b="0" i="0" u="none" strike="noStrike" baseline="0" dirty="0">
                <a:solidFill>
                  <a:srgbClr val="000000"/>
                </a:solidFill>
                <a:latin typeface="Calibri" panose="020F0502020204030204" pitchFamily="34" charset="0"/>
              </a:rPr>
              <a:t>Sócia Fundadora da Divisão Brasileira da </a:t>
            </a:r>
            <a:r>
              <a:rPr lang="pt-BR" sz="1400" b="0" i="0" u="none" strike="noStrike" baseline="0" dirty="0" err="1">
                <a:solidFill>
                  <a:srgbClr val="000000"/>
                </a:solidFill>
                <a:latin typeface="Calibri" panose="020F0502020204030204" pitchFamily="34" charset="0"/>
              </a:rPr>
              <a:t>International</a:t>
            </a:r>
            <a:r>
              <a:rPr lang="pt-BR" sz="1400" b="0" i="0" u="none" strike="noStrike" baseline="0" dirty="0">
                <a:solidFill>
                  <a:srgbClr val="000000"/>
                </a:solidFill>
                <a:latin typeface="Calibri" panose="020F0502020204030204" pitchFamily="34" charset="0"/>
              </a:rPr>
              <a:t> </a:t>
            </a:r>
            <a:r>
              <a:rPr lang="pt-BR" sz="1400" b="0" i="0" u="none" strike="noStrike" baseline="0" dirty="0" err="1">
                <a:solidFill>
                  <a:srgbClr val="000000"/>
                </a:solidFill>
                <a:latin typeface="Calibri" panose="020F0502020204030204" pitchFamily="34" charset="0"/>
              </a:rPr>
              <a:t>Academy</a:t>
            </a:r>
            <a:r>
              <a:rPr lang="pt-BR" sz="1400" b="0" i="0" u="none" strike="noStrike" baseline="0" dirty="0">
                <a:solidFill>
                  <a:srgbClr val="000000"/>
                </a:solidFill>
                <a:latin typeface="Calibri" panose="020F0502020204030204" pitchFamily="34" charset="0"/>
              </a:rPr>
              <a:t> </a:t>
            </a:r>
            <a:r>
              <a:rPr lang="pt-BR" sz="1400" b="0" i="0" u="none" strike="noStrike" baseline="0" dirty="0" err="1">
                <a:solidFill>
                  <a:srgbClr val="000000"/>
                </a:solidFill>
                <a:latin typeface="Calibri" panose="020F0502020204030204" pitchFamily="34" charset="0"/>
              </a:rPr>
              <a:t>of</a:t>
            </a:r>
            <a:r>
              <a:rPr lang="pt-BR" sz="1400" b="0" i="0" u="none" strike="noStrike" baseline="0" dirty="0">
                <a:solidFill>
                  <a:srgbClr val="000000"/>
                </a:solidFill>
                <a:latin typeface="Calibri" panose="020F0502020204030204" pitchFamily="34" charset="0"/>
              </a:rPr>
              <a:t> </a:t>
            </a:r>
            <a:r>
              <a:rPr lang="pt-BR" sz="1400" b="0" i="0" u="none" strike="noStrike" baseline="0" dirty="0" err="1">
                <a:solidFill>
                  <a:srgbClr val="000000"/>
                </a:solidFill>
                <a:latin typeface="Calibri" panose="020F0502020204030204" pitchFamily="34" charset="0"/>
              </a:rPr>
              <a:t>Pathology</a:t>
            </a:r>
            <a:r>
              <a:rPr lang="pt-BR" sz="1400" b="0" i="0" u="none" strike="noStrike" baseline="0" dirty="0">
                <a:solidFill>
                  <a:srgbClr val="000000"/>
                </a:solidFill>
                <a:latin typeface="Calibri" panose="020F0502020204030204" pitchFamily="34" charset="0"/>
              </a:rPr>
              <a:t>; </a:t>
            </a:r>
          </a:p>
          <a:p>
            <a:r>
              <a:rPr lang="pt-BR" sz="1400" b="0" i="0" u="none" strike="noStrike" baseline="0" dirty="0">
                <a:solidFill>
                  <a:srgbClr val="000000"/>
                </a:solidFill>
                <a:latin typeface="Calibri" panose="020F0502020204030204" pitchFamily="34" charset="0"/>
              </a:rPr>
              <a:t>Membro da Comissão De Defesa Profissional e Ética da Sociedade Brasileira de Patologia -SBP. (2009-2011); </a:t>
            </a:r>
          </a:p>
          <a:p>
            <a:r>
              <a:rPr lang="pt-BR" sz="1400" b="0" i="0" u="none" strike="noStrike" baseline="0" dirty="0">
                <a:solidFill>
                  <a:srgbClr val="000000"/>
                </a:solidFill>
                <a:latin typeface="Calibri" panose="020F0502020204030204" pitchFamily="34" charset="0"/>
              </a:rPr>
              <a:t>Membro da Comissão de Defesa Profissional e Ética da Sociedade Brasileira de Patologia-SBP. (2011-20013). </a:t>
            </a:r>
          </a:p>
          <a:p>
            <a:r>
              <a:rPr lang="pt-BR" sz="1400" b="0" i="0" u="none" strike="noStrike" baseline="0" dirty="0">
                <a:solidFill>
                  <a:srgbClr val="000000"/>
                </a:solidFill>
                <a:latin typeface="Calibri" panose="020F0502020204030204" pitchFamily="34" charset="0"/>
              </a:rPr>
              <a:t>Membro do Conselho Consultivo da Sociedade Brasileira de Patologia-SBP. (2013-2015). </a:t>
            </a:r>
          </a:p>
        </p:txBody>
      </p:sp>
      <p:pic>
        <p:nvPicPr>
          <p:cNvPr id="4" name="Imagem 3" descr="Homem com camiseta preta&#10;&#10;Descrição gerada automaticamente">
            <a:extLst>
              <a:ext uri="{FF2B5EF4-FFF2-40B4-BE49-F238E27FC236}">
                <a16:creationId xmlns:a16="http://schemas.microsoft.com/office/drawing/2014/main" id="{8194183F-99BC-9537-A2A4-B6C82BBDE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131590"/>
            <a:ext cx="2049737" cy="3075806"/>
          </a:xfrm>
          <a:prstGeom prst="rect">
            <a:avLst/>
          </a:prstGeom>
        </p:spPr>
      </p:pic>
    </p:spTree>
    <p:extLst>
      <p:ext uri="{BB962C8B-B14F-4D97-AF65-F5344CB8AC3E}">
        <p14:creationId xmlns:p14="http://schemas.microsoft.com/office/powerpoint/2010/main" val="1319570548"/>
      </p:ext>
    </p:extLst>
  </p:cSld>
  <p:clrMapOvr>
    <a:masterClrMapping/>
  </p:clrMapOvr>
  <p:transition spd="slow" advClick="0" advTm="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Sueli Suzigan</a:t>
            </a:r>
            <a:br>
              <a:rPr lang="pt-BR" sz="4000" b="1" dirty="0">
                <a:latin typeface="Arial" panose="020B0604020202020204" pitchFamily="34" charset="0"/>
                <a:cs typeface="Arial" panose="020B0604020202020204" pitchFamily="34" charset="0"/>
              </a:rPr>
            </a:br>
            <a:endParaRPr lang="pt-BR" sz="4000" b="1" dirty="0">
              <a:latin typeface="Arial" panose="020B0604020202020204" pitchFamily="34" charset="0"/>
              <a:cs typeface="Arial" panose="020B0604020202020204" pitchFamily="34" charset="0"/>
            </a:endParaRPr>
          </a:p>
        </p:txBody>
      </p:sp>
      <p:sp>
        <p:nvSpPr>
          <p:cNvPr id="4" name="CaixaDeTexto 3"/>
          <p:cNvSpPr txBox="1"/>
          <p:nvPr/>
        </p:nvSpPr>
        <p:spPr>
          <a:xfrm>
            <a:off x="3131840" y="915566"/>
            <a:ext cx="5904656" cy="4124206"/>
          </a:xfrm>
          <a:prstGeom prst="rect">
            <a:avLst/>
          </a:prstGeom>
          <a:noFill/>
        </p:spPr>
        <p:txBody>
          <a:bodyPr wrap="square" rtlCol="0">
            <a:spAutoFit/>
          </a:bodyPr>
          <a:lstStyle/>
          <a:p>
            <a:pPr algn="just"/>
            <a:r>
              <a:rPr lang="pt-BR" sz="1400" dirty="0">
                <a:effectLst/>
                <a:latin typeface="Arial" panose="020B0604020202020204" pitchFamily="34" charset="0"/>
                <a:ea typeface="Calibri" panose="020F0502020204030204" pitchFamily="34" charset="0"/>
                <a:cs typeface="Arial" panose="020B0604020202020204" pitchFamily="34" charset="0"/>
              </a:rPr>
              <a:t>Trabalha como médica </a:t>
            </a:r>
            <a:r>
              <a:rPr lang="pt-BR" sz="1400" dirty="0" err="1">
                <a:effectLst/>
                <a:latin typeface="Arial" panose="020B0604020202020204" pitchFamily="34" charset="0"/>
                <a:ea typeface="Calibri" panose="020F0502020204030204" pitchFamily="34" charset="0"/>
                <a:cs typeface="Arial" panose="020B0604020202020204" pitchFamily="34" charset="0"/>
              </a:rPr>
              <a:t>anátomo-patologista</a:t>
            </a:r>
            <a:r>
              <a:rPr lang="pt-BR" sz="1400" dirty="0">
                <a:effectLst/>
                <a:latin typeface="Arial" panose="020B0604020202020204" pitchFamily="34" charset="0"/>
                <a:ea typeface="Calibri" panose="020F0502020204030204" pitchFamily="34" charset="0"/>
                <a:cs typeface="Arial" panose="020B0604020202020204" pitchFamily="34" charset="0"/>
              </a:rPr>
              <a:t> desde 1978, tendo mostrado especial interesse nas áreas de </a:t>
            </a:r>
            <a:r>
              <a:rPr lang="pt-BR" sz="1400" dirty="0" err="1">
                <a:effectLst/>
                <a:latin typeface="Arial" panose="020B0604020202020204" pitchFamily="34" charset="0"/>
                <a:ea typeface="Calibri" panose="020F0502020204030204" pitchFamily="34" charset="0"/>
                <a:cs typeface="Arial" panose="020B0604020202020204" pitchFamily="34" charset="0"/>
              </a:rPr>
              <a:t>Uropatologia</a:t>
            </a:r>
            <a:r>
              <a:rPr lang="pt-BR" sz="1400" dirty="0">
                <a:effectLst/>
                <a:latin typeface="Arial" panose="020B0604020202020204" pitchFamily="34" charset="0"/>
                <a:ea typeface="Calibri" panose="020F0502020204030204" pitchFamily="34" charset="0"/>
                <a:cs typeface="Arial" panose="020B0604020202020204" pitchFamily="34" charset="0"/>
              </a:rPr>
              <a:t>, Patologia Digestória, </a:t>
            </a:r>
            <a:r>
              <a:rPr lang="pt-BR" sz="1400" dirty="0" err="1">
                <a:effectLst/>
                <a:latin typeface="Arial" panose="020B0604020202020204" pitchFamily="34" charset="0"/>
                <a:ea typeface="Calibri" panose="020F0502020204030204" pitchFamily="34" charset="0"/>
                <a:cs typeface="Arial" panose="020B0604020202020204" pitchFamily="34" charset="0"/>
              </a:rPr>
              <a:t>Dermatopatologia</a:t>
            </a:r>
            <a:r>
              <a:rPr lang="pt-BR" sz="1400" dirty="0">
                <a:effectLst/>
                <a:latin typeface="Arial" panose="020B0604020202020204" pitchFamily="34" charset="0"/>
                <a:ea typeface="Calibri" panose="020F0502020204030204" pitchFamily="34" charset="0"/>
                <a:cs typeface="Arial" panose="020B0604020202020204" pitchFamily="34" charset="0"/>
              </a:rPr>
              <a:t> e Patologia de Biomateriais. Atualmente dedica-se à </a:t>
            </a:r>
            <a:r>
              <a:rPr lang="pt-BR" sz="1400" dirty="0" err="1">
                <a:effectLst/>
                <a:latin typeface="Arial" panose="020B0604020202020204" pitchFamily="34" charset="0"/>
                <a:ea typeface="Calibri" panose="020F0502020204030204" pitchFamily="34" charset="0"/>
                <a:cs typeface="Arial" panose="020B0604020202020204" pitchFamily="34" charset="0"/>
              </a:rPr>
              <a:t>Uropatologia</a:t>
            </a:r>
            <a:r>
              <a:rPr lang="pt-BR" sz="1400" dirty="0">
                <a:effectLst/>
                <a:latin typeface="Arial" panose="020B0604020202020204" pitchFamily="34" charset="0"/>
                <a:ea typeface="Calibri" panose="020F0502020204030204" pitchFamily="34" charset="0"/>
                <a:cs typeface="Arial" panose="020B0604020202020204" pitchFamily="34" charset="0"/>
              </a:rPr>
              <a:t>. É consultora científica em </a:t>
            </a:r>
            <a:r>
              <a:rPr lang="pt-BR" sz="1400" dirty="0" err="1">
                <a:effectLst/>
                <a:latin typeface="Arial" panose="020B0604020202020204" pitchFamily="34" charset="0"/>
                <a:ea typeface="Calibri" panose="020F0502020204030204" pitchFamily="34" charset="0"/>
                <a:cs typeface="Arial" panose="020B0604020202020204" pitchFamily="34" charset="0"/>
              </a:rPr>
              <a:t>Uropatologia</a:t>
            </a:r>
            <a:r>
              <a:rPr lang="pt-BR" sz="1400" dirty="0">
                <a:effectLst/>
                <a:latin typeface="Arial" panose="020B0604020202020204" pitchFamily="34" charset="0"/>
                <a:ea typeface="Calibri" panose="020F0502020204030204" pitchFamily="34" charset="0"/>
                <a:cs typeface="Arial" panose="020B0604020202020204" pitchFamily="34" charset="0"/>
              </a:rPr>
              <a:t> no Laboratório LAPAT (desde outubro de 2018) e no Laboratório CPC (desde março de 2023), ambos em São José do Rio Preto, SP. É membro ativo da Sociedade Internacional de Patologia Urológica (ISUP) desde 1999 e da Sociedade </a:t>
            </a:r>
            <a:r>
              <a:rPr lang="pt-BR" sz="1400" dirty="0" err="1">
                <a:effectLst/>
                <a:latin typeface="Arial" panose="020B0604020202020204" pitchFamily="34" charset="0"/>
                <a:ea typeface="Calibri" panose="020F0502020204030204" pitchFamily="34" charset="0"/>
                <a:cs typeface="Arial" panose="020B0604020202020204" pitchFamily="34" charset="0"/>
              </a:rPr>
              <a:t>Genitourinária</a:t>
            </a:r>
            <a:r>
              <a:rPr lang="pt-BR" sz="1400" dirty="0">
                <a:effectLst/>
                <a:latin typeface="Arial" panose="020B0604020202020204" pitchFamily="34" charset="0"/>
                <a:ea typeface="Calibri" panose="020F0502020204030204" pitchFamily="34" charset="0"/>
                <a:cs typeface="Arial" panose="020B0604020202020204" pitchFamily="34" charset="0"/>
              </a:rPr>
              <a:t> de Patologia (GUPS) desde 2018. Foi um dos autores do "</a:t>
            </a:r>
            <a:r>
              <a:rPr lang="pt-BR" sz="1400" dirty="0" err="1">
                <a:effectLst/>
                <a:latin typeface="Arial" panose="020B0604020202020204" pitchFamily="34" charset="0"/>
                <a:ea typeface="Calibri" panose="020F0502020204030204" pitchFamily="34" charset="0"/>
                <a:cs typeface="Arial" panose="020B0604020202020204" pitchFamily="34" charset="0"/>
              </a:rPr>
              <a:t>Histological</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typing</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of</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tumours</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of</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the</a:t>
            </a:r>
            <a:r>
              <a:rPr lang="pt-BR" sz="1400" dirty="0">
                <a:effectLst/>
                <a:latin typeface="Arial" panose="020B0604020202020204" pitchFamily="34" charset="0"/>
                <a:ea typeface="Calibri" panose="020F0502020204030204" pitchFamily="34" charset="0"/>
                <a:cs typeface="Arial" panose="020B0604020202020204" pitchFamily="34" charset="0"/>
              </a:rPr>
              <a:t> </a:t>
            </a:r>
            <a:r>
              <a:rPr lang="pt-BR" sz="1400" dirty="0" err="1">
                <a:effectLst/>
                <a:latin typeface="Arial" panose="020B0604020202020204" pitchFamily="34" charset="0"/>
                <a:ea typeface="Calibri" panose="020F0502020204030204" pitchFamily="34" charset="0"/>
                <a:cs typeface="Arial" panose="020B0604020202020204" pitchFamily="34" charset="0"/>
              </a:rPr>
              <a:t>bladder</a:t>
            </a:r>
            <a:r>
              <a:rPr lang="pt-BR" sz="1400" dirty="0">
                <a:effectLst/>
                <a:latin typeface="Arial" panose="020B0604020202020204" pitchFamily="34" charset="0"/>
                <a:ea typeface="Calibri" panose="020F0502020204030204" pitchFamily="34" charset="0"/>
                <a:cs typeface="Arial" panose="020B0604020202020204" pitchFamily="34" charset="0"/>
              </a:rPr>
              <a:t>" da Organização Mundial da Saúde (WHO 1999). Foi eleita a primeiro presidente da Sociedade Ibero-Americana de </a:t>
            </a:r>
            <a:r>
              <a:rPr lang="pt-BR" sz="1400" dirty="0" err="1">
                <a:effectLst/>
                <a:latin typeface="Arial" panose="020B0604020202020204" pitchFamily="34" charset="0"/>
                <a:ea typeface="Calibri" panose="020F0502020204030204" pitchFamily="34" charset="0"/>
                <a:cs typeface="Arial" panose="020B0604020202020204" pitchFamily="34" charset="0"/>
              </a:rPr>
              <a:t>Uropatologia</a:t>
            </a:r>
            <a:r>
              <a:rPr lang="pt-BR" sz="1400" dirty="0">
                <a:effectLst/>
                <a:latin typeface="Arial" panose="020B0604020202020204" pitchFamily="34" charset="0"/>
                <a:ea typeface="Calibri" panose="020F0502020204030204" pitchFamily="34" charset="0"/>
                <a:cs typeface="Arial" panose="020B0604020202020204" pitchFamily="34" charset="0"/>
              </a:rPr>
              <a:t> (SIAU), para o biênio 2009-2011. Exerceu a função de médica patologista nos Laboratórios </a:t>
            </a:r>
            <a:r>
              <a:rPr lang="pt-BR" sz="1400" dirty="0" err="1">
                <a:effectLst/>
                <a:latin typeface="Arial" panose="020B0604020202020204" pitchFamily="34" charset="0"/>
                <a:ea typeface="Calibri" panose="020F0502020204030204" pitchFamily="34" charset="0"/>
                <a:cs typeface="Arial" panose="020B0604020202020204" pitchFamily="34" charset="0"/>
              </a:rPr>
              <a:t>Larpac</a:t>
            </a:r>
            <a:r>
              <a:rPr lang="pt-BR" sz="1400" dirty="0">
                <a:effectLst/>
                <a:latin typeface="Arial" panose="020B0604020202020204" pitchFamily="34" charset="0"/>
                <a:ea typeface="Calibri" panose="020F0502020204030204" pitchFamily="34" charset="0"/>
                <a:cs typeface="Arial" panose="020B0604020202020204" pitchFamily="34" charset="0"/>
              </a:rPr>
              <a:t> (1978-2003) e </a:t>
            </a:r>
            <a:r>
              <a:rPr lang="pt-BR" sz="1400" dirty="0" err="1">
                <a:effectLst/>
                <a:latin typeface="Arial" panose="020B0604020202020204" pitchFamily="34" charset="0"/>
                <a:ea typeface="Calibri" panose="020F0502020204030204" pitchFamily="34" charset="0"/>
                <a:cs typeface="Arial" panose="020B0604020202020204" pitchFamily="34" charset="0"/>
              </a:rPr>
              <a:t>Laborclin</a:t>
            </a:r>
            <a:r>
              <a:rPr lang="pt-BR" sz="1400" dirty="0">
                <a:effectLst/>
                <a:latin typeface="Arial" panose="020B0604020202020204" pitchFamily="34" charset="0"/>
                <a:ea typeface="Calibri" panose="020F0502020204030204" pitchFamily="34" charset="0"/>
                <a:cs typeface="Arial" panose="020B0604020202020204" pitchFamily="34" charset="0"/>
              </a:rPr>
              <a:t> (2003-2021), ambos em São José do Rio Preto, SP. Foi professora das disciplinas de Biologia Celular e de Histologia nos Cursos Médico e de Enfermagem da Faculdade de Medicina FAMERP (1981-2016) e da disciplina de Histologia no Curso de Enfermagem da Faculdade </a:t>
            </a:r>
            <a:r>
              <a:rPr lang="pt-BR" sz="1400" dirty="0" err="1">
                <a:effectLst/>
                <a:latin typeface="Arial" panose="020B0604020202020204" pitchFamily="34" charset="0"/>
                <a:ea typeface="Calibri" panose="020F0502020204030204" pitchFamily="34" charset="0"/>
                <a:cs typeface="Arial" panose="020B0604020202020204" pitchFamily="34" charset="0"/>
              </a:rPr>
              <a:t>Faceres</a:t>
            </a:r>
            <a:r>
              <a:rPr lang="pt-BR" sz="1400" dirty="0">
                <a:effectLst/>
                <a:latin typeface="Arial" panose="020B0604020202020204" pitchFamily="34" charset="0"/>
                <a:ea typeface="Calibri" panose="020F0502020204030204" pitchFamily="34" charset="0"/>
                <a:cs typeface="Arial" panose="020B0604020202020204" pitchFamily="34" charset="0"/>
              </a:rPr>
              <a:t> (2007-2018), todos em São José do Rio Preto, SP. </a:t>
            </a:r>
            <a:endParaRPr lang="pt-BR" sz="1000" dirty="0">
              <a:latin typeface="Arial" panose="020B0604020202020204" pitchFamily="34" charset="0"/>
              <a:cs typeface="Arial" panose="020B0604020202020204" pitchFamily="34" charset="0"/>
            </a:endParaRPr>
          </a:p>
          <a:p>
            <a:pPr algn="just"/>
            <a:r>
              <a:rPr lang="pt-BR" sz="1000" dirty="0">
                <a:latin typeface="Arial" panose="020B0604020202020204" pitchFamily="34" charset="0"/>
                <a:cs typeface="Arial" panose="020B0604020202020204" pitchFamily="34" charset="0"/>
              </a:rPr>
              <a:t> </a:t>
            </a:r>
          </a:p>
        </p:txBody>
      </p:sp>
      <p:pic>
        <p:nvPicPr>
          <p:cNvPr id="3" name="Imagem 2" descr="Mulher sorrindo com celular na mão&#10;&#10;Descrição gerada automaticamente">
            <a:extLst>
              <a:ext uri="{FF2B5EF4-FFF2-40B4-BE49-F238E27FC236}">
                <a16:creationId xmlns:a16="http://schemas.microsoft.com/office/drawing/2014/main" id="{17306E14-C834-4EEC-FCA9-E1E24C942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47614"/>
            <a:ext cx="2758586" cy="2931790"/>
          </a:xfrm>
          <a:prstGeom prst="rect">
            <a:avLst/>
          </a:prstGeom>
        </p:spPr>
      </p:pic>
    </p:spTree>
    <p:extLst>
      <p:ext uri="{BB962C8B-B14F-4D97-AF65-F5344CB8AC3E}">
        <p14:creationId xmlns:p14="http://schemas.microsoft.com/office/powerpoint/2010/main" val="2523622929"/>
      </p:ext>
    </p:extLst>
  </p:cSld>
  <p:clrMapOvr>
    <a:masterClrMapping/>
  </p:clrMapOvr>
  <p:transition spd="slow" advClick="0" advTm="5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3295" y="468314"/>
            <a:ext cx="8674536" cy="461665"/>
          </a:xfrm>
          <a:prstGeom prst="rect">
            <a:avLst/>
          </a:prstGeom>
          <a:noFill/>
        </p:spPr>
        <p:txBody>
          <a:bodyPr wrap="square" rtlCol="0">
            <a:spAutoFit/>
          </a:bodyPr>
          <a:lstStyle/>
          <a:p>
            <a:pPr algn="ctr"/>
            <a:r>
              <a:rPr lang="pt-BR" sz="2400" dirty="0">
                <a:solidFill>
                  <a:schemeClr val="bg1"/>
                </a:solidFill>
                <a:latin typeface="Verdana" pitchFamily="34" charset="0"/>
                <a:ea typeface="Verdana" pitchFamily="34" charset="0"/>
                <a:cs typeface="Verdana" pitchFamily="34" charset="0"/>
              </a:rPr>
              <a:t>Título</a:t>
            </a:r>
            <a:endParaRPr lang="pt-BR" dirty="0">
              <a:solidFill>
                <a:schemeClr val="bg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160337"/>
            <a:ext cx="9145046" cy="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Resultado de imagem para novar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sultado de imagem para novar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46095" y="229687"/>
            <a:ext cx="8534181" cy="630942"/>
          </a:xfrm>
          <a:prstGeom prst="rect">
            <a:avLst/>
          </a:prstGeom>
          <a:noFill/>
        </p:spPr>
        <p:txBody>
          <a:bodyPr wrap="square" rtlCol="0">
            <a:spAutoFit/>
          </a:bodyPr>
          <a:lstStyle/>
          <a:p>
            <a:pPr algn="ctr"/>
            <a:r>
              <a:rPr lang="pt-BR" sz="3500" dirty="0">
                <a:ln>
                  <a:solidFill>
                    <a:schemeClr val="bg1"/>
                  </a:solidFill>
                </a:ln>
                <a:solidFill>
                  <a:schemeClr val="bg1"/>
                </a:solidFill>
                <a:latin typeface="Arial" panose="020B0604020202020204" pitchFamily="34" charset="0"/>
                <a:cs typeface="Arial" panose="020B0604020202020204" pitchFamily="34" charset="0"/>
              </a:rPr>
              <a:t>ASSOCIADOS EMÉRITOS 2024</a:t>
            </a:r>
          </a:p>
        </p:txBody>
      </p:sp>
      <p:pic>
        <p:nvPicPr>
          <p:cNvPr id="8" name="Imagem 7" descr="Homem de camisa branca&#10;&#10;Descrição gerada automaticamente com confiança média">
            <a:extLst>
              <a:ext uri="{FF2B5EF4-FFF2-40B4-BE49-F238E27FC236}">
                <a16:creationId xmlns:a16="http://schemas.microsoft.com/office/drawing/2014/main" id="{99A1F282-BA3F-EAA4-B43E-23C737858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77" y="1237956"/>
            <a:ext cx="1827083" cy="2210631"/>
          </a:xfrm>
          <a:prstGeom prst="rect">
            <a:avLst/>
          </a:prstGeom>
        </p:spPr>
      </p:pic>
      <p:pic>
        <p:nvPicPr>
          <p:cNvPr id="9" name="Imagem 8" descr="Mulher com óculos de grau&#10;&#10;Descrição gerada automaticamente">
            <a:extLst>
              <a:ext uri="{FF2B5EF4-FFF2-40B4-BE49-F238E27FC236}">
                <a16:creationId xmlns:a16="http://schemas.microsoft.com/office/drawing/2014/main" id="{45FA921F-19AF-2506-D2B3-DF077C0761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824" y="1275606"/>
            <a:ext cx="1652152" cy="2202870"/>
          </a:xfrm>
          <a:prstGeom prst="rect">
            <a:avLst/>
          </a:prstGeom>
        </p:spPr>
      </p:pic>
      <p:sp>
        <p:nvSpPr>
          <p:cNvPr id="11" name="CaixaDeTexto 10">
            <a:extLst>
              <a:ext uri="{FF2B5EF4-FFF2-40B4-BE49-F238E27FC236}">
                <a16:creationId xmlns:a16="http://schemas.microsoft.com/office/drawing/2014/main" id="{597CD6E6-80F4-CFBA-071C-CC19C6C34132}"/>
              </a:ext>
            </a:extLst>
          </p:cNvPr>
          <p:cNvSpPr txBox="1"/>
          <p:nvPr/>
        </p:nvSpPr>
        <p:spPr>
          <a:xfrm>
            <a:off x="395536" y="3802311"/>
            <a:ext cx="2088232" cy="276999"/>
          </a:xfrm>
          <a:prstGeom prst="rect">
            <a:avLst/>
          </a:prstGeom>
          <a:noFill/>
        </p:spPr>
        <p:txBody>
          <a:bodyPr wrap="square" rtlCol="0">
            <a:spAutoFit/>
          </a:bodyPr>
          <a:lstStyle/>
          <a:p>
            <a:pPr algn="ctr"/>
            <a:r>
              <a:rPr lang="pt-BR" sz="1200" b="1" dirty="0"/>
              <a:t>Elias Fernando Miziara</a:t>
            </a:r>
          </a:p>
        </p:txBody>
      </p:sp>
      <p:sp>
        <p:nvSpPr>
          <p:cNvPr id="12" name="CaixaDeTexto 11">
            <a:extLst>
              <a:ext uri="{FF2B5EF4-FFF2-40B4-BE49-F238E27FC236}">
                <a16:creationId xmlns:a16="http://schemas.microsoft.com/office/drawing/2014/main" id="{7DBB3000-D307-5AD6-1A21-5DF87F63B075}"/>
              </a:ext>
            </a:extLst>
          </p:cNvPr>
          <p:cNvSpPr txBox="1"/>
          <p:nvPr/>
        </p:nvSpPr>
        <p:spPr>
          <a:xfrm>
            <a:off x="2699792" y="3802312"/>
            <a:ext cx="1652152" cy="461665"/>
          </a:xfrm>
          <a:prstGeom prst="rect">
            <a:avLst/>
          </a:prstGeom>
          <a:noFill/>
        </p:spPr>
        <p:txBody>
          <a:bodyPr wrap="square" rtlCol="0">
            <a:spAutoFit/>
          </a:bodyPr>
          <a:lstStyle/>
          <a:p>
            <a:pPr algn="ctr"/>
            <a:r>
              <a:rPr lang="pt-BR" sz="1200" b="1" dirty="0"/>
              <a:t>Ermelinda do Rosario Moutinho da Cruz</a:t>
            </a:r>
          </a:p>
        </p:txBody>
      </p:sp>
      <p:sp>
        <p:nvSpPr>
          <p:cNvPr id="14" name="CaixaDeTexto 13">
            <a:extLst>
              <a:ext uri="{FF2B5EF4-FFF2-40B4-BE49-F238E27FC236}">
                <a16:creationId xmlns:a16="http://schemas.microsoft.com/office/drawing/2014/main" id="{7C6D089D-2713-F43C-17F3-C26EA3638D74}"/>
              </a:ext>
            </a:extLst>
          </p:cNvPr>
          <p:cNvSpPr txBox="1"/>
          <p:nvPr/>
        </p:nvSpPr>
        <p:spPr>
          <a:xfrm>
            <a:off x="4788024" y="3802312"/>
            <a:ext cx="1652152" cy="461665"/>
          </a:xfrm>
          <a:prstGeom prst="rect">
            <a:avLst/>
          </a:prstGeom>
          <a:noFill/>
        </p:spPr>
        <p:txBody>
          <a:bodyPr wrap="square" rtlCol="0">
            <a:spAutoFit/>
          </a:bodyPr>
          <a:lstStyle/>
          <a:p>
            <a:pPr algn="ctr"/>
            <a:r>
              <a:rPr lang="pt-BR" sz="1200" b="1" dirty="0"/>
              <a:t>Geraldo Brasileiro Filho</a:t>
            </a:r>
          </a:p>
        </p:txBody>
      </p:sp>
      <p:pic>
        <p:nvPicPr>
          <p:cNvPr id="16" name="Imagem 15" descr="Homem de óculos fazendo careta&#10;&#10;Descrição gerada automaticamente">
            <a:extLst>
              <a:ext uri="{FF2B5EF4-FFF2-40B4-BE49-F238E27FC236}">
                <a16:creationId xmlns:a16="http://schemas.microsoft.com/office/drawing/2014/main" id="{F86E9974-47B3-11B7-D940-19B9A85E9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579" y="1255395"/>
            <a:ext cx="1871637" cy="2200367"/>
          </a:xfrm>
          <a:prstGeom prst="rect">
            <a:avLst/>
          </a:prstGeom>
        </p:spPr>
      </p:pic>
      <p:pic>
        <p:nvPicPr>
          <p:cNvPr id="17" name="Imagem 16" descr="Rosto de homem sorrindo&#10;&#10;Descrição gerada automaticamente">
            <a:extLst>
              <a:ext uri="{FF2B5EF4-FFF2-40B4-BE49-F238E27FC236}">
                <a16:creationId xmlns:a16="http://schemas.microsoft.com/office/drawing/2014/main" id="{8368A580-393C-C9A8-D331-C83A060973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48" y="1247195"/>
            <a:ext cx="1675083" cy="2192151"/>
          </a:xfrm>
          <a:prstGeom prst="rect">
            <a:avLst/>
          </a:prstGeom>
        </p:spPr>
      </p:pic>
      <p:sp>
        <p:nvSpPr>
          <p:cNvPr id="18" name="CaixaDeTexto 17">
            <a:extLst>
              <a:ext uri="{FF2B5EF4-FFF2-40B4-BE49-F238E27FC236}">
                <a16:creationId xmlns:a16="http://schemas.microsoft.com/office/drawing/2014/main" id="{51837B05-ECFE-928E-5F9A-86773F6EDAD0}"/>
              </a:ext>
            </a:extLst>
          </p:cNvPr>
          <p:cNvSpPr txBox="1"/>
          <p:nvPr/>
        </p:nvSpPr>
        <p:spPr>
          <a:xfrm>
            <a:off x="6660232" y="3802311"/>
            <a:ext cx="2088232" cy="276999"/>
          </a:xfrm>
          <a:prstGeom prst="rect">
            <a:avLst/>
          </a:prstGeom>
          <a:noFill/>
        </p:spPr>
        <p:txBody>
          <a:bodyPr wrap="square" rtlCol="0">
            <a:spAutoFit/>
          </a:bodyPr>
          <a:lstStyle/>
          <a:p>
            <a:pPr algn="ctr"/>
            <a:r>
              <a:rPr lang="pt-BR" sz="1200" b="1" dirty="0"/>
              <a:t>Gilles </a:t>
            </a:r>
            <a:r>
              <a:rPr lang="pt-BR" sz="1200" b="1" dirty="0" err="1"/>
              <a:t>Landman</a:t>
            </a:r>
            <a:endParaRPr lang="pt-BR" sz="1200" b="1" dirty="0"/>
          </a:p>
        </p:txBody>
      </p:sp>
    </p:spTree>
    <p:extLst>
      <p:ext uri="{BB962C8B-B14F-4D97-AF65-F5344CB8AC3E}">
        <p14:creationId xmlns:p14="http://schemas.microsoft.com/office/powerpoint/2010/main" val="263518876"/>
      </p:ext>
    </p:extLst>
  </p:cSld>
  <p:clrMapOvr>
    <a:masterClrMapping/>
  </p:clrMapOvr>
  <p:transition spd="slow" advClick="0" advTm="5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052736"/>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Teresinha Castello Branco Carvalho</a:t>
            </a: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4" name="CaixaDeTexto 3"/>
          <p:cNvSpPr txBox="1"/>
          <p:nvPr/>
        </p:nvSpPr>
        <p:spPr>
          <a:xfrm>
            <a:off x="2987824" y="1059582"/>
            <a:ext cx="5760640" cy="3524042"/>
          </a:xfrm>
          <a:prstGeom prst="rect">
            <a:avLst/>
          </a:prstGeom>
          <a:noFill/>
        </p:spPr>
        <p:txBody>
          <a:bodyPr wrap="square" rtlCol="0">
            <a:spAutoFit/>
          </a:bodyPr>
          <a:lstStyle/>
          <a:p>
            <a:pPr algn="just"/>
            <a:r>
              <a:rPr lang="pt-BR" sz="1000" b="0" i="0" u="none" strike="noStrike" baseline="0" dirty="0">
                <a:latin typeface="Arial" panose="020B0604020202020204" pitchFamily="34" charset="0"/>
                <a:cs typeface="Arial" panose="020B0604020202020204" pitchFamily="34" charset="0"/>
              </a:rPr>
              <a:t>Em setembro de 2000, fundou a Sociedade de Patologia do Piauí (SPPI), da qual foi Presidente entre 2000-2005. Membro da Comissão Científica da Sociedade Brasileira de Citopatologia/capítulo do Piauí, biênio 2000/2002. Participou da</a:t>
            </a:r>
          </a:p>
          <a:p>
            <a:pPr algn="just"/>
            <a:r>
              <a:rPr lang="pt-BR" sz="1000" b="0" i="0" u="none" strike="noStrike" baseline="0" dirty="0">
                <a:latin typeface="Arial" panose="020B0604020202020204" pitchFamily="34" charset="0"/>
                <a:cs typeface="Arial" panose="020B0604020202020204" pitchFamily="34" charset="0"/>
              </a:rPr>
              <a:t>Diretoria da Sociedade Brasileira de Patologia (SBP) como 2ª Tesoureira, biênio 2001/2003.</a:t>
            </a:r>
          </a:p>
          <a:p>
            <a:pPr algn="just"/>
            <a:r>
              <a:rPr lang="pt-BR" sz="1000" b="0" i="0" u="none" strike="noStrike" baseline="0" dirty="0">
                <a:latin typeface="Arial" panose="020B0604020202020204" pitchFamily="34" charset="0"/>
                <a:cs typeface="Arial" panose="020B0604020202020204" pitchFamily="34" charset="0"/>
              </a:rPr>
              <a:t>Orientadora do Programa de Monitoria da Universidade Federal do Piauí/2001.</a:t>
            </a:r>
          </a:p>
          <a:p>
            <a:pPr algn="just"/>
            <a:r>
              <a:rPr lang="pt-BR" sz="1000" b="0" i="0" u="none" strike="noStrike" baseline="0" dirty="0">
                <a:latin typeface="Arial" panose="020B0604020202020204" pitchFamily="34" charset="0"/>
                <a:cs typeface="Arial" panose="020B0604020202020204" pitchFamily="34" charset="0"/>
              </a:rPr>
              <a:t>Instrutora do "Treinamento para Uniformização de Normas Laboratoriais e Controle do Câncer do Colo do Útero e da Mama"/2002. Membro da Comissão Cientifica para avaliação de Trabalhos do XXIV Congresso Brasileiro de Patologia, realizado em Florianópolis – SC/2003. Membro da Banca de Concurso Público para o cargo de Professor do Quadro Provisório da Faculdade de Ciências Médicas do Piauí/2004. Ministrou o "I curso de Citopatologia do Piauí" em Teresina-PI de 2004/2005. Foi instrutora na "1ª Oficina sobre a Nova Nomenclatura dos Exames Citopatológicos" em Teresina-Pi/2006.</a:t>
            </a:r>
          </a:p>
          <a:p>
            <a:pPr algn="just"/>
            <a:r>
              <a:rPr lang="pt-BR" sz="1000" b="0" i="0" u="none" strike="noStrike" baseline="0" dirty="0">
                <a:latin typeface="Arial" panose="020B0604020202020204" pitchFamily="34" charset="0"/>
                <a:cs typeface="Arial" panose="020B0604020202020204" pitchFamily="34" charset="0"/>
              </a:rPr>
              <a:t>Palestrante em 05 (cinco) oficinas realizadas pela Secretaria Municipal de Saúde de Teresina para apresentar a "Nova Nomenclatura dos Exames Citopatológicos e As Condutas Clínicas Preconizadas" aos médicos e </a:t>
            </a:r>
            <a:r>
              <a:rPr lang="pt-BR" sz="1000" b="0" i="0" u="none" strike="noStrike" baseline="0" dirty="0" err="1">
                <a:latin typeface="Arial" panose="020B0604020202020204" pitchFamily="34" charset="0"/>
                <a:cs typeface="Arial" panose="020B0604020202020204" pitchFamily="34" charset="0"/>
              </a:rPr>
              <a:t>citotécnicos</a:t>
            </a:r>
            <a:r>
              <a:rPr lang="pt-BR" sz="1000" b="0" i="0" u="none" strike="noStrike" baseline="0" dirty="0">
                <a:latin typeface="Arial" panose="020B0604020202020204" pitchFamily="34" charset="0"/>
                <a:cs typeface="Arial" panose="020B0604020202020204" pitchFamily="34" charset="0"/>
              </a:rPr>
              <a:t>/2006. Integrante da "Comissão de Registro Hospitalar de Câncer" de Teresina – </a:t>
            </a:r>
            <a:r>
              <a:rPr lang="pt-BR" sz="1000" b="0" i="0" u="none" strike="noStrike" baseline="0" dirty="0" err="1">
                <a:latin typeface="Arial" panose="020B0604020202020204" pitchFamily="34" charset="0"/>
                <a:cs typeface="Arial" panose="020B0604020202020204" pitchFamily="34" charset="0"/>
              </a:rPr>
              <a:t>Pl</a:t>
            </a:r>
            <a:r>
              <a:rPr lang="pt-BR" sz="1000" b="0" i="0" u="none" strike="noStrike" baseline="0" dirty="0">
                <a:latin typeface="Arial" panose="020B0604020202020204" pitchFamily="34" charset="0"/>
                <a:cs typeface="Arial" panose="020B0604020202020204" pitchFamily="34" charset="0"/>
              </a:rPr>
              <a:t>/2006.</a:t>
            </a:r>
          </a:p>
          <a:p>
            <a:pPr algn="just"/>
            <a:r>
              <a:rPr lang="pt-BR" sz="1000" b="0" i="0" u="none" strike="noStrike" baseline="0" dirty="0">
                <a:latin typeface="Arial" panose="020B0604020202020204" pitchFamily="34" charset="0"/>
                <a:cs typeface="Arial" panose="020B0604020202020204" pitchFamily="34" charset="0"/>
              </a:rPr>
              <a:t>Participou de vários congressos de Patologia Nacionais e Internacionais com 38 (trinta e oito) trabalhos apresentados e 15 (quinze) publicações em revistas médicas de ampla circulação.</a:t>
            </a:r>
          </a:p>
          <a:p>
            <a:pPr algn="just"/>
            <a:r>
              <a:rPr lang="pt-BR" sz="1000" b="0" i="0" u="none" strike="noStrike" baseline="0" dirty="0">
                <a:latin typeface="Arial" panose="020B0604020202020204" pitchFamily="34" charset="0"/>
                <a:cs typeface="Arial" panose="020B0604020202020204" pitchFamily="34" charset="0"/>
              </a:rPr>
              <a:t>Atualmente é professora aposentada da Universidade Federal do Piauí (UFPI).</a:t>
            </a:r>
          </a:p>
          <a:p>
            <a:pPr algn="just"/>
            <a:r>
              <a:rPr lang="pt-BR" sz="1000" b="0" i="0" u="none" strike="noStrike" baseline="0" dirty="0">
                <a:latin typeface="Arial" panose="020B0604020202020204" pitchFamily="34" charset="0"/>
                <a:cs typeface="Arial" panose="020B0604020202020204" pitchFamily="34" charset="0"/>
              </a:rPr>
              <a:t>Médica Patologista, proprietária do Laboratório de Patologia Cirúrgica e Citopatologia Ltda (</a:t>
            </a:r>
            <a:r>
              <a:rPr lang="pt-BR" sz="1000" b="0" i="0" u="none" strike="noStrike" baseline="0" dirty="0" err="1">
                <a:latin typeface="Arial" panose="020B0604020202020204" pitchFamily="34" charset="0"/>
                <a:cs typeface="Arial" panose="020B0604020202020204" pitchFamily="34" charset="0"/>
              </a:rPr>
              <a:t>Labopacc</a:t>
            </a:r>
            <a:r>
              <a:rPr lang="pt-BR" sz="1000" b="0" i="0" u="none" strike="noStrike" baseline="0" dirty="0">
                <a:latin typeface="Arial" panose="020B0604020202020204" pitchFamily="34" charset="0"/>
                <a:cs typeface="Arial" panose="020B0604020202020204" pitchFamily="34" charset="0"/>
              </a:rPr>
              <a:t>) e Diretora Técnica do Laboratório de Imunopatologia do Piauí (</a:t>
            </a:r>
            <a:r>
              <a:rPr lang="pt-BR" sz="1000" b="0" i="0" u="none" strike="noStrike" baseline="0" dirty="0" err="1">
                <a:latin typeface="Arial" panose="020B0604020202020204" pitchFamily="34" charset="0"/>
                <a:cs typeface="Arial" panose="020B0604020202020204" pitchFamily="34" charset="0"/>
              </a:rPr>
              <a:t>LIPPi</a:t>
            </a:r>
            <a:r>
              <a:rPr lang="pt-BR" sz="1000" b="0" i="0" u="none" strike="noStrike" baseline="0" dirty="0">
                <a:latin typeface="Arial" panose="020B0604020202020204" pitchFamily="34" charset="0"/>
                <a:cs typeface="Arial" panose="020B0604020202020204" pitchFamily="34" charset="0"/>
              </a:rPr>
              <a:t>) - Serviço de Anatomia Patológica da APCCAA – Hospital São Marcos.</a:t>
            </a:r>
          </a:p>
          <a:p>
            <a:pPr algn="just"/>
            <a:r>
              <a:rPr lang="pt-BR" sz="300" dirty="0">
                <a:latin typeface="Arial" panose="020B0604020202020204" pitchFamily="34" charset="0"/>
                <a:cs typeface="Arial" panose="020B0604020202020204" pitchFamily="34" charset="0"/>
              </a:rPr>
              <a:t> </a:t>
            </a:r>
          </a:p>
        </p:txBody>
      </p:sp>
      <p:pic>
        <p:nvPicPr>
          <p:cNvPr id="3" name="Imagem 2" descr="Mulher sorrindo pousando para foto&#10;&#10;Descrição gerada automaticamente">
            <a:extLst>
              <a:ext uri="{FF2B5EF4-FFF2-40B4-BE49-F238E27FC236}">
                <a16:creationId xmlns:a16="http://schemas.microsoft.com/office/drawing/2014/main" id="{04C45E29-A64A-4A69-FDEB-F9F2DC1EF9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1256" b="2139"/>
          <a:stretch/>
        </p:blipFill>
        <p:spPr>
          <a:xfrm>
            <a:off x="683568" y="1070900"/>
            <a:ext cx="1862545" cy="3056877"/>
          </a:xfrm>
          <a:prstGeom prst="rect">
            <a:avLst/>
          </a:prstGeom>
        </p:spPr>
      </p:pic>
    </p:spTree>
    <p:extLst>
      <p:ext uri="{BB962C8B-B14F-4D97-AF65-F5344CB8AC3E}">
        <p14:creationId xmlns:p14="http://schemas.microsoft.com/office/powerpoint/2010/main" val="4022150320"/>
      </p:ext>
    </p:extLst>
  </p:cSld>
  <p:clrMapOvr>
    <a:masterClrMapping/>
  </p:clrMapOvr>
  <p:transition spd="slow" advClick="0" advTm="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3295" y="468314"/>
            <a:ext cx="8674536" cy="461665"/>
          </a:xfrm>
          <a:prstGeom prst="rect">
            <a:avLst/>
          </a:prstGeom>
          <a:noFill/>
        </p:spPr>
        <p:txBody>
          <a:bodyPr wrap="square" rtlCol="0">
            <a:spAutoFit/>
          </a:bodyPr>
          <a:lstStyle/>
          <a:p>
            <a:pPr algn="ctr"/>
            <a:r>
              <a:rPr lang="pt-BR" sz="2400" dirty="0">
                <a:solidFill>
                  <a:schemeClr val="bg1"/>
                </a:solidFill>
                <a:latin typeface="Verdana" pitchFamily="34" charset="0"/>
                <a:ea typeface="Verdana" pitchFamily="34" charset="0"/>
                <a:cs typeface="Verdana" pitchFamily="34" charset="0"/>
              </a:rPr>
              <a:t>Título</a:t>
            </a:r>
            <a:endParaRPr lang="pt-BR" dirty="0">
              <a:solidFill>
                <a:schemeClr val="bg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160337"/>
            <a:ext cx="9145046" cy="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Resultado de imagem para novar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sultado de imagem para novar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46095" y="229687"/>
            <a:ext cx="8534181" cy="630942"/>
          </a:xfrm>
          <a:prstGeom prst="rect">
            <a:avLst/>
          </a:prstGeom>
          <a:noFill/>
        </p:spPr>
        <p:txBody>
          <a:bodyPr wrap="square" rtlCol="0">
            <a:spAutoFit/>
          </a:bodyPr>
          <a:lstStyle/>
          <a:p>
            <a:pPr algn="ctr"/>
            <a:r>
              <a:rPr lang="pt-BR" sz="3500" dirty="0">
                <a:ln>
                  <a:solidFill>
                    <a:schemeClr val="bg1"/>
                  </a:solidFill>
                </a:ln>
                <a:solidFill>
                  <a:schemeClr val="bg1"/>
                </a:solidFill>
                <a:latin typeface="Arial" panose="020B0604020202020204" pitchFamily="34" charset="0"/>
                <a:cs typeface="Arial" panose="020B0604020202020204" pitchFamily="34" charset="0"/>
              </a:rPr>
              <a:t>ASSOCIADOS EMÉRITOS 2024</a:t>
            </a:r>
          </a:p>
        </p:txBody>
      </p:sp>
      <p:pic>
        <p:nvPicPr>
          <p:cNvPr id="8" name="Imagem 7" descr="Homem sorrindo posando para foto&#10;&#10;Descrição gerada automaticamente">
            <a:extLst>
              <a:ext uri="{FF2B5EF4-FFF2-40B4-BE49-F238E27FC236}">
                <a16:creationId xmlns:a16="http://schemas.microsoft.com/office/drawing/2014/main" id="{EA18C610-9BE1-767A-B2D3-88F3CB60F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72" y="1264888"/>
            <a:ext cx="1842196" cy="2202515"/>
          </a:xfrm>
          <a:prstGeom prst="rect">
            <a:avLst/>
          </a:prstGeom>
        </p:spPr>
      </p:pic>
      <p:sp>
        <p:nvSpPr>
          <p:cNvPr id="9" name="CaixaDeTexto 8">
            <a:extLst>
              <a:ext uri="{FF2B5EF4-FFF2-40B4-BE49-F238E27FC236}">
                <a16:creationId xmlns:a16="http://schemas.microsoft.com/office/drawing/2014/main" id="{9A6E393D-4477-3DBF-6D6C-BBD884546982}"/>
              </a:ext>
            </a:extLst>
          </p:cNvPr>
          <p:cNvSpPr txBox="1"/>
          <p:nvPr/>
        </p:nvSpPr>
        <p:spPr>
          <a:xfrm>
            <a:off x="665933" y="3772162"/>
            <a:ext cx="1817835" cy="461665"/>
          </a:xfrm>
          <a:prstGeom prst="rect">
            <a:avLst/>
          </a:prstGeom>
          <a:noFill/>
        </p:spPr>
        <p:txBody>
          <a:bodyPr wrap="square" rtlCol="0">
            <a:spAutoFit/>
          </a:bodyPr>
          <a:lstStyle/>
          <a:p>
            <a:pPr algn="ctr"/>
            <a:r>
              <a:rPr lang="pt-BR" sz="1200" b="1" dirty="0"/>
              <a:t>José </a:t>
            </a:r>
            <a:r>
              <a:rPr lang="pt-BR" sz="1200" b="1" dirty="0" err="1"/>
              <a:t>Eymard</a:t>
            </a:r>
            <a:r>
              <a:rPr lang="pt-BR" sz="1200" b="1" dirty="0"/>
              <a:t> Homem </a:t>
            </a:r>
            <a:r>
              <a:rPr lang="pt-BR" sz="1200" b="1" dirty="0" err="1"/>
              <a:t>Pittella</a:t>
            </a:r>
            <a:endParaRPr lang="pt-BR" sz="1200" b="1" dirty="0"/>
          </a:p>
        </p:txBody>
      </p:sp>
      <p:sp>
        <p:nvSpPr>
          <p:cNvPr id="11" name="CaixaDeTexto 10">
            <a:extLst>
              <a:ext uri="{FF2B5EF4-FFF2-40B4-BE49-F238E27FC236}">
                <a16:creationId xmlns:a16="http://schemas.microsoft.com/office/drawing/2014/main" id="{9B2403DD-1BCD-4B6E-9531-784749AE6A90}"/>
              </a:ext>
            </a:extLst>
          </p:cNvPr>
          <p:cNvSpPr txBox="1"/>
          <p:nvPr/>
        </p:nvSpPr>
        <p:spPr>
          <a:xfrm>
            <a:off x="2696339" y="3775164"/>
            <a:ext cx="1731645" cy="461665"/>
          </a:xfrm>
          <a:prstGeom prst="rect">
            <a:avLst/>
          </a:prstGeom>
          <a:noFill/>
        </p:spPr>
        <p:txBody>
          <a:bodyPr wrap="square" rtlCol="0">
            <a:spAutoFit/>
          </a:bodyPr>
          <a:lstStyle/>
          <a:p>
            <a:pPr algn="ctr"/>
            <a:r>
              <a:rPr lang="pt-BR" sz="1200" b="1" dirty="0"/>
              <a:t>Leila Maria </a:t>
            </a:r>
            <a:r>
              <a:rPr lang="pt-BR" sz="1200" b="1" dirty="0" err="1"/>
              <a:t>Cardão</a:t>
            </a:r>
            <a:r>
              <a:rPr lang="pt-BR" sz="1200" b="1" dirty="0"/>
              <a:t> Chimelli</a:t>
            </a:r>
          </a:p>
        </p:txBody>
      </p:sp>
      <p:pic>
        <p:nvPicPr>
          <p:cNvPr id="12" name="Imagem 11" descr="Mulher de óculos sorrindo&#10;&#10;Descrição gerada automaticamente">
            <a:extLst>
              <a:ext uri="{FF2B5EF4-FFF2-40B4-BE49-F238E27FC236}">
                <a16:creationId xmlns:a16="http://schemas.microsoft.com/office/drawing/2014/main" id="{88D73678-20CC-E62B-1218-0BDB3A57CB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442" y="1264888"/>
            <a:ext cx="1379518" cy="2202515"/>
          </a:xfrm>
          <a:prstGeom prst="rect">
            <a:avLst/>
          </a:prstGeom>
        </p:spPr>
      </p:pic>
      <p:sp>
        <p:nvSpPr>
          <p:cNvPr id="14" name="CaixaDeTexto 13">
            <a:extLst>
              <a:ext uri="{FF2B5EF4-FFF2-40B4-BE49-F238E27FC236}">
                <a16:creationId xmlns:a16="http://schemas.microsoft.com/office/drawing/2014/main" id="{7F8D1495-13E1-D510-89B6-1D2F9E2E638C}"/>
              </a:ext>
            </a:extLst>
          </p:cNvPr>
          <p:cNvSpPr txBox="1"/>
          <p:nvPr/>
        </p:nvSpPr>
        <p:spPr>
          <a:xfrm>
            <a:off x="4421412" y="3772162"/>
            <a:ext cx="1800200" cy="461665"/>
          </a:xfrm>
          <a:prstGeom prst="rect">
            <a:avLst/>
          </a:prstGeom>
          <a:noFill/>
        </p:spPr>
        <p:txBody>
          <a:bodyPr wrap="square" rtlCol="0">
            <a:spAutoFit/>
          </a:bodyPr>
          <a:lstStyle/>
          <a:p>
            <a:pPr algn="ctr"/>
            <a:r>
              <a:rPr lang="pt-BR" sz="1200" b="1" dirty="0"/>
              <a:t>Luís Vitor de Lima Salomão</a:t>
            </a:r>
          </a:p>
        </p:txBody>
      </p:sp>
      <p:pic>
        <p:nvPicPr>
          <p:cNvPr id="17" name="Imagem 16" descr="Homem de óculos com a boca aberta&#10;&#10;Descrição gerada automaticamente">
            <a:extLst>
              <a:ext uri="{FF2B5EF4-FFF2-40B4-BE49-F238E27FC236}">
                <a16:creationId xmlns:a16="http://schemas.microsoft.com/office/drawing/2014/main" id="{C3C53172-41F6-240C-7453-3B73B22FF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6849" y="1264888"/>
            <a:ext cx="1669327" cy="2202515"/>
          </a:xfrm>
          <a:prstGeom prst="rect">
            <a:avLst/>
          </a:prstGeom>
        </p:spPr>
      </p:pic>
      <p:sp>
        <p:nvSpPr>
          <p:cNvPr id="18" name="CaixaDeTexto 17">
            <a:extLst>
              <a:ext uri="{FF2B5EF4-FFF2-40B4-BE49-F238E27FC236}">
                <a16:creationId xmlns:a16="http://schemas.microsoft.com/office/drawing/2014/main" id="{708FA276-40F4-3F49-1FCC-19AA5072A5A4}"/>
              </a:ext>
            </a:extLst>
          </p:cNvPr>
          <p:cNvSpPr txBox="1"/>
          <p:nvPr/>
        </p:nvSpPr>
        <p:spPr>
          <a:xfrm>
            <a:off x="6624753" y="3772162"/>
            <a:ext cx="1817835" cy="461665"/>
          </a:xfrm>
          <a:prstGeom prst="rect">
            <a:avLst/>
          </a:prstGeom>
          <a:noFill/>
        </p:spPr>
        <p:txBody>
          <a:bodyPr wrap="square" rtlCol="0">
            <a:spAutoFit/>
          </a:bodyPr>
          <a:lstStyle/>
          <a:p>
            <a:pPr algn="ctr"/>
            <a:r>
              <a:rPr lang="pt-BR" sz="1200" b="1" dirty="0"/>
              <a:t>Marco </a:t>
            </a:r>
            <a:r>
              <a:rPr lang="pt-BR" sz="1200" b="1" dirty="0" err="1"/>
              <a:t>Antonio</a:t>
            </a:r>
            <a:r>
              <a:rPr lang="pt-BR" sz="1200" b="1" dirty="0"/>
              <a:t> Cardoso de Almeida</a:t>
            </a:r>
          </a:p>
        </p:txBody>
      </p:sp>
      <p:pic>
        <p:nvPicPr>
          <p:cNvPr id="23" name="Imagem 22" descr="Homem com óculos de grau&#10;&#10;Descrição gerada automaticamente">
            <a:extLst>
              <a:ext uri="{FF2B5EF4-FFF2-40B4-BE49-F238E27FC236}">
                <a16:creationId xmlns:a16="http://schemas.microsoft.com/office/drawing/2014/main" id="{504AC997-8158-57D0-6B82-856BFBB05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0639" y="1264888"/>
            <a:ext cx="1817835" cy="2227873"/>
          </a:xfrm>
          <a:prstGeom prst="rect">
            <a:avLst/>
          </a:prstGeom>
        </p:spPr>
      </p:pic>
    </p:spTree>
    <p:extLst>
      <p:ext uri="{BB962C8B-B14F-4D97-AF65-F5344CB8AC3E}">
        <p14:creationId xmlns:p14="http://schemas.microsoft.com/office/powerpoint/2010/main" val="112621947"/>
      </p:ext>
    </p:extLst>
  </p:cSld>
  <p:clrMapOvr>
    <a:masterClrMapping/>
  </p:clrMapOvr>
  <p:transition spd="slow" advClick="0" advTm="5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63295" y="468314"/>
            <a:ext cx="8674536" cy="461665"/>
          </a:xfrm>
          <a:prstGeom prst="rect">
            <a:avLst/>
          </a:prstGeom>
          <a:noFill/>
        </p:spPr>
        <p:txBody>
          <a:bodyPr wrap="square" rtlCol="0">
            <a:spAutoFit/>
          </a:bodyPr>
          <a:lstStyle/>
          <a:p>
            <a:pPr algn="ctr"/>
            <a:r>
              <a:rPr lang="pt-BR" sz="2400" dirty="0">
                <a:solidFill>
                  <a:schemeClr val="bg1"/>
                </a:solidFill>
                <a:latin typeface="Verdana" pitchFamily="34" charset="0"/>
                <a:ea typeface="Verdana" pitchFamily="34" charset="0"/>
                <a:cs typeface="Verdana" pitchFamily="34" charset="0"/>
              </a:rPr>
              <a:t>Título</a:t>
            </a:r>
            <a:endParaRPr lang="pt-BR" dirty="0">
              <a:solidFill>
                <a:schemeClr val="bg1"/>
              </a:solidFill>
              <a:latin typeface="Verdana" pitchFamily="34" charset="0"/>
              <a:ea typeface="Verdana" pitchFamily="34" charset="0"/>
              <a:cs typeface="Verdana" pitchFamily="34"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 y="160337"/>
            <a:ext cx="9145046" cy="7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4" descr="Resultado de imagem para novar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6" descr="Resultado de imagem para novar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CaixaDeTexto 6"/>
          <p:cNvSpPr txBox="1"/>
          <p:nvPr/>
        </p:nvSpPr>
        <p:spPr>
          <a:xfrm>
            <a:off x="146095" y="229687"/>
            <a:ext cx="8534181" cy="630942"/>
          </a:xfrm>
          <a:prstGeom prst="rect">
            <a:avLst/>
          </a:prstGeom>
          <a:noFill/>
        </p:spPr>
        <p:txBody>
          <a:bodyPr wrap="square" rtlCol="0">
            <a:spAutoFit/>
          </a:bodyPr>
          <a:lstStyle/>
          <a:p>
            <a:pPr algn="ctr"/>
            <a:r>
              <a:rPr lang="pt-BR" sz="3500" dirty="0">
                <a:ln>
                  <a:solidFill>
                    <a:schemeClr val="bg1"/>
                  </a:solidFill>
                </a:ln>
                <a:solidFill>
                  <a:schemeClr val="bg1"/>
                </a:solidFill>
                <a:latin typeface="Arial" panose="020B0604020202020204" pitchFamily="34" charset="0"/>
                <a:cs typeface="Arial" panose="020B0604020202020204" pitchFamily="34" charset="0"/>
              </a:rPr>
              <a:t>ASSOCIADOS EMÉRITOS 2024</a:t>
            </a:r>
          </a:p>
        </p:txBody>
      </p:sp>
      <p:sp>
        <p:nvSpPr>
          <p:cNvPr id="2" name="CaixaDeTexto 1">
            <a:extLst>
              <a:ext uri="{FF2B5EF4-FFF2-40B4-BE49-F238E27FC236}">
                <a16:creationId xmlns:a16="http://schemas.microsoft.com/office/drawing/2014/main" id="{FF3917F5-6A1C-0090-8BB3-9304D6DB9BB3}"/>
              </a:ext>
            </a:extLst>
          </p:cNvPr>
          <p:cNvSpPr txBox="1"/>
          <p:nvPr/>
        </p:nvSpPr>
        <p:spPr>
          <a:xfrm>
            <a:off x="4553526" y="3811331"/>
            <a:ext cx="1944216" cy="276999"/>
          </a:xfrm>
          <a:prstGeom prst="rect">
            <a:avLst/>
          </a:prstGeom>
          <a:noFill/>
        </p:spPr>
        <p:txBody>
          <a:bodyPr wrap="square" rtlCol="0">
            <a:spAutoFit/>
          </a:bodyPr>
          <a:lstStyle/>
          <a:p>
            <a:pPr algn="ctr"/>
            <a:r>
              <a:rPr lang="pt-BR" sz="1200" b="1" dirty="0"/>
              <a:t>Sueli Suzigan</a:t>
            </a:r>
          </a:p>
        </p:txBody>
      </p:sp>
      <p:sp>
        <p:nvSpPr>
          <p:cNvPr id="8" name="CaixaDeTexto 7">
            <a:extLst>
              <a:ext uri="{FF2B5EF4-FFF2-40B4-BE49-F238E27FC236}">
                <a16:creationId xmlns:a16="http://schemas.microsoft.com/office/drawing/2014/main" id="{799D7948-0209-0EDC-62F5-BCCA01860274}"/>
              </a:ext>
            </a:extLst>
          </p:cNvPr>
          <p:cNvSpPr txBox="1"/>
          <p:nvPr/>
        </p:nvSpPr>
        <p:spPr>
          <a:xfrm>
            <a:off x="731013" y="3782247"/>
            <a:ext cx="1731645" cy="461665"/>
          </a:xfrm>
          <a:prstGeom prst="rect">
            <a:avLst/>
          </a:prstGeom>
          <a:noFill/>
        </p:spPr>
        <p:txBody>
          <a:bodyPr wrap="square" rtlCol="0">
            <a:spAutoFit/>
          </a:bodyPr>
          <a:lstStyle/>
          <a:p>
            <a:pPr algn="ctr"/>
            <a:r>
              <a:rPr lang="pt-BR" sz="1200" b="1" dirty="0"/>
              <a:t>Paulo Roberto Fontes Athanazio</a:t>
            </a:r>
          </a:p>
        </p:txBody>
      </p:sp>
      <p:sp>
        <p:nvSpPr>
          <p:cNvPr id="9" name="CaixaDeTexto 8">
            <a:extLst>
              <a:ext uri="{FF2B5EF4-FFF2-40B4-BE49-F238E27FC236}">
                <a16:creationId xmlns:a16="http://schemas.microsoft.com/office/drawing/2014/main" id="{2D2254B1-D73D-02BA-79AA-C52AA316DD69}"/>
              </a:ext>
            </a:extLst>
          </p:cNvPr>
          <p:cNvSpPr txBox="1"/>
          <p:nvPr/>
        </p:nvSpPr>
        <p:spPr>
          <a:xfrm>
            <a:off x="2789885" y="3815038"/>
            <a:ext cx="1800200" cy="461665"/>
          </a:xfrm>
          <a:prstGeom prst="rect">
            <a:avLst/>
          </a:prstGeom>
          <a:noFill/>
        </p:spPr>
        <p:txBody>
          <a:bodyPr wrap="square" rtlCol="0">
            <a:spAutoFit/>
          </a:bodyPr>
          <a:lstStyle/>
          <a:p>
            <a:pPr algn="ctr"/>
            <a:r>
              <a:rPr lang="pt-BR" sz="1200" b="1" dirty="0"/>
              <a:t>Régia Maria do Socorro Vital Patrocínio</a:t>
            </a:r>
          </a:p>
        </p:txBody>
      </p:sp>
      <p:pic>
        <p:nvPicPr>
          <p:cNvPr id="12" name="Imagem 11" descr="Homem olhando para o lado&#10;&#10;Descrição gerada automaticamente">
            <a:extLst>
              <a:ext uri="{FF2B5EF4-FFF2-40B4-BE49-F238E27FC236}">
                <a16:creationId xmlns:a16="http://schemas.microsoft.com/office/drawing/2014/main" id="{9F57932C-EA47-7956-E402-C64D01BBA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48" y="1237956"/>
            <a:ext cx="1797919" cy="2226896"/>
          </a:xfrm>
          <a:prstGeom prst="rect">
            <a:avLst/>
          </a:prstGeom>
        </p:spPr>
      </p:pic>
      <p:pic>
        <p:nvPicPr>
          <p:cNvPr id="15" name="Imagem 14" descr="Mulher de blusa azul sorrindo&#10;&#10;Descrição gerada automaticamente">
            <a:extLst>
              <a:ext uri="{FF2B5EF4-FFF2-40B4-BE49-F238E27FC236}">
                <a16:creationId xmlns:a16="http://schemas.microsoft.com/office/drawing/2014/main" id="{01C11FA4-72A8-6754-93EC-7859878CC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163" y="1237862"/>
            <a:ext cx="1919829" cy="2202661"/>
          </a:xfrm>
          <a:prstGeom prst="rect">
            <a:avLst/>
          </a:prstGeom>
        </p:spPr>
      </p:pic>
      <p:pic>
        <p:nvPicPr>
          <p:cNvPr id="17" name="Imagem 16" descr="Mulher sorrindo pousando para foto&#10;&#10;Descrição gerada automaticamente">
            <a:extLst>
              <a:ext uri="{FF2B5EF4-FFF2-40B4-BE49-F238E27FC236}">
                <a16:creationId xmlns:a16="http://schemas.microsoft.com/office/drawing/2014/main" id="{40A085DA-966D-C32D-B667-7AC1077E22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823" y="1252275"/>
            <a:ext cx="1797919" cy="2182257"/>
          </a:xfrm>
          <a:prstGeom prst="rect">
            <a:avLst/>
          </a:prstGeom>
        </p:spPr>
      </p:pic>
      <p:sp>
        <p:nvSpPr>
          <p:cNvPr id="20" name="CaixaDeTexto 19">
            <a:extLst>
              <a:ext uri="{FF2B5EF4-FFF2-40B4-BE49-F238E27FC236}">
                <a16:creationId xmlns:a16="http://schemas.microsoft.com/office/drawing/2014/main" id="{B78EEDF7-469E-4A4D-D168-BD7FE3419B5E}"/>
              </a:ext>
            </a:extLst>
          </p:cNvPr>
          <p:cNvSpPr txBox="1"/>
          <p:nvPr/>
        </p:nvSpPr>
        <p:spPr>
          <a:xfrm>
            <a:off x="6617610" y="3757644"/>
            <a:ext cx="1944216" cy="461665"/>
          </a:xfrm>
          <a:prstGeom prst="rect">
            <a:avLst/>
          </a:prstGeom>
          <a:noFill/>
        </p:spPr>
        <p:txBody>
          <a:bodyPr wrap="square" rtlCol="0">
            <a:spAutoFit/>
          </a:bodyPr>
          <a:lstStyle/>
          <a:p>
            <a:pPr algn="ctr"/>
            <a:r>
              <a:rPr lang="pt-BR" sz="1200" b="1" dirty="0"/>
              <a:t>Teresinha Castello Branco Carvalho</a:t>
            </a:r>
          </a:p>
        </p:txBody>
      </p:sp>
      <p:pic>
        <p:nvPicPr>
          <p:cNvPr id="26" name="Imagem 25" descr="Mulher sorrindo pousando para foto&#10;&#10;Descrição gerada automaticamente">
            <a:extLst>
              <a:ext uri="{FF2B5EF4-FFF2-40B4-BE49-F238E27FC236}">
                <a16:creationId xmlns:a16="http://schemas.microsoft.com/office/drawing/2014/main" id="{B16E6B9B-0C99-0955-41FC-7E79F75F8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4250" y="1252683"/>
            <a:ext cx="1558190" cy="2170152"/>
          </a:xfrm>
          <a:prstGeom prst="rect">
            <a:avLst/>
          </a:prstGeom>
        </p:spPr>
      </p:pic>
    </p:spTree>
    <p:extLst>
      <p:ext uri="{BB962C8B-B14F-4D97-AF65-F5344CB8AC3E}">
        <p14:creationId xmlns:p14="http://schemas.microsoft.com/office/powerpoint/2010/main" val="1111968846"/>
      </p:ext>
    </p:extLst>
  </p:cSld>
  <p:clrMapOvr>
    <a:masterClrMapping/>
  </p:clrMapOvr>
  <p:transition spd="slow" advClick="0" advTm="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312"/>
            <a:ext cx="9144000" cy="987574"/>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Antônio Carlos Oliveira de Meneses</a:t>
            </a:r>
            <a:br>
              <a:rPr lang="pt-BR" sz="3600" b="1" dirty="0">
                <a:latin typeface="Arial" panose="020B0604020202020204" pitchFamily="34" charset="0"/>
                <a:cs typeface="Arial" panose="020B0604020202020204" pitchFamily="34" charset="0"/>
              </a:rPr>
            </a:b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4" name="CaixaDeTexto 3"/>
          <p:cNvSpPr txBox="1"/>
          <p:nvPr/>
        </p:nvSpPr>
        <p:spPr>
          <a:xfrm>
            <a:off x="2966458" y="994886"/>
            <a:ext cx="5789200" cy="2702984"/>
          </a:xfrm>
          <a:prstGeom prst="rect">
            <a:avLst/>
          </a:prstGeom>
          <a:noFill/>
        </p:spPr>
        <p:txBody>
          <a:bodyPr wrap="square" rtlCol="0">
            <a:spAutoFit/>
          </a:bodyPr>
          <a:lstStyle/>
          <a:p>
            <a:pPr algn="just">
              <a:lnSpc>
                <a:spcPct val="107000"/>
              </a:lnSpc>
              <a:spcAft>
                <a:spcPts val="800"/>
              </a:spcAft>
            </a:pPr>
            <a:r>
              <a:rPr lang="pt-BR" sz="2000" b="0" i="0" dirty="0">
                <a:solidFill>
                  <a:srgbClr val="000000"/>
                </a:solidFill>
                <a:effectLst/>
                <a:latin typeface="Arial" panose="020B0604020202020204" pitchFamily="34" charset="0"/>
                <a:cs typeface="Arial" panose="020B0604020202020204" pitchFamily="34" charset="0"/>
              </a:rPr>
              <a:t>Graduação em Medicina pela Universidade Federal do Ceará (1970) e doutorado em Patologia pela Universidade de São Paulo em Ribeirão Preto (1992). Professor adjunto da disciplina de Patologia Especial do Curso de Medicina da Universidade Federal do Triangulo Mineiro com dedicação em Patologia Cirúrgica de 1982 a 2023.</a:t>
            </a:r>
            <a:endParaRPr lang="pt-BR"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m 5" descr="Rosto de homem sorrindo&#10;&#10;Descrição gerada automaticamente">
            <a:extLst>
              <a:ext uri="{FF2B5EF4-FFF2-40B4-BE49-F238E27FC236}">
                <a16:creationId xmlns:a16="http://schemas.microsoft.com/office/drawing/2014/main" id="{CF287CE9-084D-E115-1EB7-79C299424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94886"/>
            <a:ext cx="2088232" cy="2784309"/>
          </a:xfrm>
          <a:prstGeom prst="rect">
            <a:avLst/>
          </a:prstGeom>
        </p:spPr>
      </p:pic>
    </p:spTree>
    <p:extLst>
      <p:ext uri="{BB962C8B-B14F-4D97-AF65-F5344CB8AC3E}">
        <p14:creationId xmlns:p14="http://schemas.microsoft.com/office/powerpoint/2010/main" val="2582971681"/>
      </p:ext>
    </p:extLst>
  </p:cSld>
  <p:clrMapOvr>
    <a:masterClrMapping/>
  </p:clrMapOvr>
  <p:transition spd="slow" advTm="2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9108504" cy="84355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Antonio Geraldo do Nascimento</a:t>
            </a:r>
            <a:br>
              <a:rPr lang="pt-BR" sz="3600" b="1" dirty="0">
                <a:latin typeface="Arial" panose="020B0604020202020204" pitchFamily="34" charset="0"/>
                <a:cs typeface="Arial" panose="020B0604020202020204" pitchFamily="34" charset="0"/>
              </a:rPr>
            </a:b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4" name="CaixaDeTexto 3"/>
          <p:cNvSpPr txBox="1"/>
          <p:nvPr/>
        </p:nvSpPr>
        <p:spPr>
          <a:xfrm>
            <a:off x="3131840" y="1024820"/>
            <a:ext cx="5580212" cy="3635162"/>
          </a:xfrm>
          <a:prstGeom prst="rect">
            <a:avLst/>
          </a:prstGeom>
          <a:noFill/>
        </p:spPr>
        <p:txBody>
          <a:bodyPr wrap="square" rtlCol="0">
            <a:spAutoFit/>
          </a:bodyPr>
          <a:lstStyle/>
          <a:p>
            <a:pPr algn="just">
              <a:lnSpc>
                <a:spcPct val="107000"/>
              </a:lnSpc>
              <a:spcAft>
                <a:spcPts val="800"/>
              </a:spcAft>
            </a:pPr>
            <a:r>
              <a:rPr lang="pt-BR" sz="1200" kern="100" dirty="0">
                <a:effectLst/>
                <a:latin typeface="Arial" panose="020B0604020202020204" pitchFamily="34" charset="0"/>
                <a:ea typeface="Calibri" panose="020F0502020204030204" pitchFamily="34" charset="0"/>
                <a:cs typeface="Arial" panose="020B0604020202020204" pitchFamily="34" charset="0"/>
              </a:rPr>
              <a:t>Possui graduação em Medicina pela Universidade do Estado do Rio de Janeiro - UERJ (1972). No meio da década de 1980, assumiu a chefia da Divisão de Patologia do Instituto Nacional de Câncer (INCA), onde usou todo o seu talento para o ensino e liderança, apoiados na sua invulgar capacidade diagnóstica, para iniciar uma verdadeira revolução dos procedimentos relativos à rotina de Patologia Cirúrgica e Citopatologia, com profundos reflexos no funcionamento não só do INCA, mas da Patologia em toda a cidade do Rio de Janeiro. Antônio Nascimento à frente do Serviço de Anatomia Patológica impulsionou a área de ensino e formação de pessoal, e recolocou o nome do Serviço em destaque no cenário nacional, atraindo muitos patologistas de outros estados, e até mesmo de outros países, para treinar no Instituto Nacional de Câncer. Sua gestão foi interrompida pelo convite para retornar definitivamente aos Estados Unidos, onde havia feito toda a sua formação de patologista. Foi Professor Emérito de Patologia na </a:t>
            </a:r>
            <a:r>
              <a:rPr lang="pt-BR" sz="1200" kern="100" dirty="0" err="1">
                <a:effectLst/>
                <a:latin typeface="Arial" panose="020B0604020202020204" pitchFamily="34" charset="0"/>
                <a:ea typeface="Calibri" panose="020F0502020204030204" pitchFamily="34" charset="0"/>
                <a:cs typeface="Arial" panose="020B0604020202020204" pitchFamily="34" charset="0"/>
              </a:rPr>
              <a:t>Mayo</a:t>
            </a:r>
            <a:r>
              <a:rPr lang="pt-BR" sz="1200" kern="100" dirty="0">
                <a:effectLst/>
                <a:latin typeface="Arial" panose="020B0604020202020204" pitchFamily="34" charset="0"/>
                <a:ea typeface="Calibri" panose="020F0502020204030204" pitchFamily="34" charset="0"/>
                <a:cs typeface="Arial" panose="020B0604020202020204" pitchFamily="34" charset="0"/>
              </a:rPr>
              <a:t> Clinic </a:t>
            </a:r>
            <a:r>
              <a:rPr lang="pt-BR" sz="1200" kern="100" dirty="0" err="1">
                <a:effectLst/>
                <a:latin typeface="Arial" panose="020B0604020202020204" pitchFamily="34" charset="0"/>
                <a:ea typeface="Calibri" panose="020F0502020204030204" pitchFamily="34" charset="0"/>
                <a:cs typeface="Arial" panose="020B0604020202020204" pitchFamily="34" charset="0"/>
              </a:rPr>
              <a:t>College</a:t>
            </a:r>
            <a:r>
              <a:rPr lang="pt-BR" sz="1200" kern="100" dirty="0">
                <a:effectLst/>
                <a:latin typeface="Arial" panose="020B0604020202020204" pitchFamily="34" charset="0"/>
                <a:ea typeface="Calibri" panose="020F0502020204030204" pitchFamily="34" charset="0"/>
                <a:cs typeface="Arial" panose="020B0604020202020204" pitchFamily="34" charset="0"/>
              </a:rPr>
              <a:t> </a:t>
            </a:r>
            <a:r>
              <a:rPr lang="pt-BR" sz="1200" kern="100" dirty="0" err="1">
                <a:effectLst/>
                <a:latin typeface="Arial" panose="020B0604020202020204" pitchFamily="34" charset="0"/>
                <a:ea typeface="Calibri" panose="020F0502020204030204" pitchFamily="34" charset="0"/>
                <a:cs typeface="Arial" panose="020B0604020202020204" pitchFamily="34" charset="0"/>
              </a:rPr>
              <a:t>of</a:t>
            </a:r>
            <a:r>
              <a:rPr lang="pt-BR" sz="1200" kern="100" dirty="0">
                <a:effectLst/>
                <a:latin typeface="Arial" panose="020B0604020202020204" pitchFamily="34" charset="0"/>
                <a:ea typeface="Calibri" panose="020F0502020204030204" pitchFamily="34" charset="0"/>
                <a:cs typeface="Arial" panose="020B0604020202020204" pitchFamily="34" charset="0"/>
              </a:rPr>
              <a:t> Medicine, nos Estados Unidos, onde atuou como patologista titular por 22 anos, tendo recebido e tutorado inúmeros fellows, residentes, e estagiários brasileiros. Desde 2012, é patologista titular do </a:t>
            </a:r>
            <a:r>
              <a:rPr lang="pt-BR" sz="1200" kern="100" dirty="0" err="1">
                <a:effectLst/>
                <a:latin typeface="Arial" panose="020B0604020202020204" pitchFamily="34" charset="0"/>
                <a:ea typeface="Calibri" panose="020F0502020204030204" pitchFamily="34" charset="0"/>
                <a:cs typeface="Arial" panose="020B0604020202020204" pitchFamily="34" charset="0"/>
              </a:rPr>
              <a:t>A.C.Camargo</a:t>
            </a:r>
            <a:r>
              <a:rPr lang="pt-BR" sz="1200" kern="100" dirty="0">
                <a:effectLst/>
                <a:latin typeface="Arial" panose="020B0604020202020204" pitchFamily="34" charset="0"/>
                <a:ea typeface="Calibri" panose="020F0502020204030204" pitchFamily="34" charset="0"/>
                <a:cs typeface="Arial" panose="020B0604020202020204" pitchFamily="34" charset="0"/>
              </a:rPr>
              <a:t> </a:t>
            </a:r>
            <a:r>
              <a:rPr lang="pt-BR" sz="1200" kern="100" dirty="0" err="1">
                <a:effectLst/>
                <a:latin typeface="Arial" panose="020B0604020202020204" pitchFamily="34" charset="0"/>
                <a:ea typeface="Calibri" panose="020F0502020204030204" pitchFamily="34" charset="0"/>
                <a:cs typeface="Arial" panose="020B0604020202020204" pitchFamily="34" charset="0"/>
              </a:rPr>
              <a:t>Cancer</a:t>
            </a:r>
            <a:r>
              <a:rPr lang="pt-BR" sz="1200" kern="100" dirty="0">
                <a:effectLst/>
                <a:latin typeface="Arial" panose="020B0604020202020204" pitchFamily="34" charset="0"/>
                <a:ea typeface="Calibri" panose="020F0502020204030204" pitchFamily="34" charset="0"/>
                <a:cs typeface="Arial" panose="020B0604020202020204" pitchFamily="34" charset="0"/>
              </a:rPr>
              <a:t> Center em São Paulo, SP. Nesta instituição, atuou como Diretor do Departamento de Anatomia Patológica de 2018 a 2022.</a:t>
            </a:r>
          </a:p>
        </p:txBody>
      </p:sp>
      <p:pic>
        <p:nvPicPr>
          <p:cNvPr id="6" name="Imagem 5" descr="Homem de óculos e camisa branca&#10;&#10;Descrição gerada automaticamente">
            <a:extLst>
              <a:ext uri="{FF2B5EF4-FFF2-40B4-BE49-F238E27FC236}">
                <a16:creationId xmlns:a16="http://schemas.microsoft.com/office/drawing/2014/main" id="{F1474117-D350-77A6-24B8-90B93CE13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37868"/>
            <a:ext cx="2238339" cy="2782800"/>
          </a:xfrm>
          <a:prstGeom prst="rect">
            <a:avLst/>
          </a:prstGeom>
        </p:spPr>
      </p:pic>
    </p:spTree>
    <p:extLst>
      <p:ext uri="{BB962C8B-B14F-4D97-AF65-F5344CB8AC3E}">
        <p14:creationId xmlns:p14="http://schemas.microsoft.com/office/powerpoint/2010/main" val="137985456"/>
      </p:ext>
    </p:extLst>
  </p:cSld>
  <p:clrMapOvr>
    <a:masterClrMapping/>
  </p:clrMapOvr>
  <p:transition spd="slow" advClick="0" advTm="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Carlos Thadeu Schmidt </a:t>
            </a:r>
            <a:r>
              <a:rPr lang="pt-BR" sz="3600" b="1" dirty="0" err="1">
                <a:latin typeface="Arial" panose="020B0604020202020204" pitchFamily="34" charset="0"/>
                <a:cs typeface="Arial" panose="020B0604020202020204" pitchFamily="34" charset="0"/>
              </a:rPr>
              <a:t>Cerski</a:t>
            </a:r>
            <a:br>
              <a:rPr lang="pt-BR" sz="3600" b="1" dirty="0">
                <a:latin typeface="Arial" panose="020B0604020202020204" pitchFamily="34" charset="0"/>
                <a:cs typeface="Arial" panose="020B0604020202020204" pitchFamily="34" charset="0"/>
              </a:rPr>
            </a:br>
            <a:endParaRPr lang="pt-BR" sz="3600" b="1"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6D3493AA-9AB6-73A2-53F2-02F4AF94E18D}"/>
              </a:ext>
            </a:extLst>
          </p:cNvPr>
          <p:cNvSpPr txBox="1"/>
          <p:nvPr/>
        </p:nvSpPr>
        <p:spPr>
          <a:xfrm>
            <a:off x="3563888" y="980728"/>
            <a:ext cx="5184576" cy="276999"/>
          </a:xfrm>
          <a:prstGeom prst="rect">
            <a:avLst/>
          </a:prstGeom>
          <a:noFill/>
        </p:spPr>
        <p:txBody>
          <a:bodyPr wrap="square" rtlCol="0">
            <a:spAutoFit/>
          </a:bodyPr>
          <a:lstStyle/>
          <a:p>
            <a:pPr algn="just"/>
            <a:endParaRPr lang="pt-BR" sz="1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m 3" descr="Homem com óculos de grau&#10;&#10;Descrição gerada automaticamente">
            <a:extLst>
              <a:ext uri="{FF2B5EF4-FFF2-40B4-BE49-F238E27FC236}">
                <a16:creationId xmlns:a16="http://schemas.microsoft.com/office/drawing/2014/main" id="{3B6EF66F-A534-B06F-105A-1F7E502A4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36" y="1123765"/>
            <a:ext cx="2520280" cy="3032161"/>
          </a:xfrm>
          <a:prstGeom prst="rect">
            <a:avLst/>
          </a:prstGeom>
        </p:spPr>
      </p:pic>
      <p:sp>
        <p:nvSpPr>
          <p:cNvPr id="7" name="CaixaDeTexto 6">
            <a:extLst>
              <a:ext uri="{FF2B5EF4-FFF2-40B4-BE49-F238E27FC236}">
                <a16:creationId xmlns:a16="http://schemas.microsoft.com/office/drawing/2014/main" id="{72E4ECB7-5AE7-B678-60FA-ADFC32807F3F}"/>
              </a:ext>
            </a:extLst>
          </p:cNvPr>
          <p:cNvSpPr txBox="1"/>
          <p:nvPr/>
        </p:nvSpPr>
        <p:spPr>
          <a:xfrm>
            <a:off x="3563023" y="980728"/>
            <a:ext cx="5004149" cy="3761735"/>
          </a:xfrm>
          <a:prstGeom prst="rect">
            <a:avLst/>
          </a:prstGeom>
          <a:noFill/>
        </p:spPr>
        <p:txBody>
          <a:bodyPr wrap="square" rtlCol="0">
            <a:spAutoFit/>
          </a:bodyPr>
          <a:lstStyle/>
          <a:p>
            <a:pPr algn="just">
              <a:lnSpc>
                <a:spcPct val="107000"/>
              </a:lnSpc>
              <a:spcAft>
                <a:spcPts val="800"/>
              </a:spcAft>
            </a:pPr>
            <a:r>
              <a:rPr lang="pt-BR" sz="1600" kern="100" dirty="0">
                <a:effectLst/>
                <a:latin typeface="Arial" panose="020B0604020202020204" pitchFamily="34" charset="0"/>
                <a:ea typeface="Times New Roman" panose="02020603050405020304" pitchFamily="18" charset="0"/>
                <a:cs typeface="Arial" panose="020B0604020202020204" pitchFamily="34" charset="0"/>
              </a:rPr>
              <a:t>Professor Carlos Thadeu Schmidt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Cerski</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Possui graduação em Medicina pela Universidade Federal do Rio Grande do Sul (1975); Residência Médica pelo Departamento de Patologia da UFRGS (1977); Mestrado em Patologia Humana pela Universidade Federal da Bahia (1981); Fellow in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Surgical</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Pathology</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Downstate</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Medical Center,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State</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University</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a:t>
            </a:r>
            <a:r>
              <a:rPr lang="pt-BR" sz="1600" kern="100" dirty="0" err="1">
                <a:effectLst/>
                <a:latin typeface="Arial" panose="020B0604020202020204" pitchFamily="34" charset="0"/>
                <a:ea typeface="Times New Roman" panose="02020603050405020304" pitchFamily="18" charset="0"/>
                <a:cs typeface="Arial" panose="020B0604020202020204" pitchFamily="34" charset="0"/>
              </a:rPr>
              <a:t>of</a:t>
            </a:r>
            <a:r>
              <a:rPr lang="pt-BR" sz="1600" kern="100" dirty="0">
                <a:effectLst/>
                <a:latin typeface="Arial" panose="020B0604020202020204" pitchFamily="34" charset="0"/>
                <a:ea typeface="Times New Roman" panose="02020603050405020304" pitchFamily="18" charset="0"/>
                <a:cs typeface="Arial" panose="020B0604020202020204" pitchFamily="34" charset="0"/>
              </a:rPr>
              <a:t> New York, USA (1981-1983); doutorado em Ciências em Gastroenterologia e Hepatologia pela UFRGS (2012). Atualmente é Professor Associado do Departamento de Patologia da UFRGS e Médico Patologista do Hospital de Clínicas de Porto Alegre, atuando principalmente em patologia hepática.</a:t>
            </a:r>
            <a:endParaRPr lang="pt-BR" sz="16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0166974"/>
      </p:ext>
    </p:extLst>
  </p:cSld>
  <p:clrMapOvr>
    <a:masterClrMapping/>
  </p:clrMapOvr>
  <p:transition spd="slow" advClick="0" advTm="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991"/>
            <a:ext cx="9144000" cy="857250"/>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Edvaldo Lima Silveira</a:t>
            </a:r>
            <a:br>
              <a:rPr lang="pt-BR" sz="4000" b="1" dirty="0">
                <a:latin typeface="Arial" panose="020B0604020202020204" pitchFamily="34" charset="0"/>
                <a:cs typeface="Arial" panose="020B0604020202020204" pitchFamily="34" charset="0"/>
              </a:rPr>
            </a:br>
            <a:br>
              <a:rPr lang="pt-BR" dirty="0">
                <a:latin typeface="Arial" panose="020B0604020202020204" pitchFamily="34" charset="0"/>
                <a:cs typeface="Arial" panose="020B0604020202020204" pitchFamily="34" charset="0"/>
              </a:rPr>
            </a:br>
            <a:endParaRPr lang="pt-BR" dirty="0">
              <a:latin typeface="Arial" panose="020B0604020202020204" pitchFamily="34" charset="0"/>
              <a:cs typeface="Arial" panose="020B0604020202020204" pitchFamily="34" charset="0"/>
            </a:endParaRPr>
          </a:p>
        </p:txBody>
      </p:sp>
      <p:sp>
        <p:nvSpPr>
          <p:cNvPr id="4" name="CaixaDeTexto 3"/>
          <p:cNvSpPr txBox="1"/>
          <p:nvPr/>
        </p:nvSpPr>
        <p:spPr>
          <a:xfrm>
            <a:off x="3275856" y="987574"/>
            <a:ext cx="5616624" cy="2800767"/>
          </a:xfrm>
          <a:prstGeom prst="rect">
            <a:avLst/>
          </a:prstGeom>
          <a:noFill/>
        </p:spPr>
        <p:txBody>
          <a:bodyPr wrap="square" rtlCol="0">
            <a:spAutoFit/>
          </a:bodyPr>
          <a:lstStyle/>
          <a:p>
            <a:r>
              <a:rPr lang="pt-BR" sz="1600" dirty="0">
                <a:effectLst/>
                <a:latin typeface="Arial" panose="020B0604020202020204" pitchFamily="34" charset="0"/>
                <a:ea typeface="Aptos" panose="020B0004020202020204" pitchFamily="34" charset="0"/>
                <a:cs typeface="Arial" panose="020B0604020202020204" pitchFamily="34" charset="0"/>
              </a:rPr>
              <a:t>Possui graduação em Medicina pela Universidade Federal do Pará (1979), mestrado em Anatomia Patológica pela Universidade Federal Fluminense (1987) e Doutorado em Medicina Tropical pela Universidade Federal do Pará.</a:t>
            </a:r>
          </a:p>
          <a:p>
            <a:r>
              <a:rPr lang="pt-BR"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Foi professor nas Universidade Federal do Pará (</a:t>
            </a:r>
            <a:r>
              <a:rPr lang="pt-BR" sz="1600" dirty="0" err="1">
                <a:solidFill>
                  <a:srgbClr val="000000"/>
                </a:solidFill>
                <a:effectLst/>
                <a:latin typeface="Arial" panose="020B0604020202020204" pitchFamily="34" charset="0"/>
                <a:ea typeface="Aptos" panose="020B0004020202020204" pitchFamily="34" charset="0"/>
                <a:cs typeface="Arial" panose="020B0604020202020204" pitchFamily="34" charset="0"/>
              </a:rPr>
              <a:t>UFPa</a:t>
            </a:r>
            <a:r>
              <a:rPr lang="pt-BR"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 e Universidade Estadual do Pará (UEPA), contribuindo para a formação médica na região.</a:t>
            </a:r>
            <a:endParaRPr lang="pt-BR" sz="1600" dirty="0">
              <a:effectLst/>
              <a:latin typeface="Arial" panose="020B0604020202020204" pitchFamily="34" charset="0"/>
              <a:ea typeface="Aptos" panose="020B0004020202020204" pitchFamily="34" charset="0"/>
              <a:cs typeface="Arial" panose="020B0604020202020204" pitchFamily="34" charset="0"/>
            </a:endParaRPr>
          </a:p>
          <a:p>
            <a:r>
              <a:rPr lang="pt-BR" sz="1600" dirty="0">
                <a:effectLst/>
                <a:latin typeface="Arial" panose="020B0604020202020204" pitchFamily="34" charset="0"/>
                <a:ea typeface="Aptos" panose="020B0004020202020204" pitchFamily="34" charset="0"/>
                <a:cs typeface="Arial" panose="020B0604020202020204" pitchFamily="34" charset="0"/>
              </a:rPr>
              <a:t> </a:t>
            </a:r>
          </a:p>
          <a:p>
            <a:r>
              <a:rPr lang="pt-BR" sz="1600" dirty="0">
                <a:solidFill>
                  <a:srgbClr val="000000"/>
                </a:solidFill>
                <a:effectLst/>
                <a:latin typeface="Arial" panose="020B0604020202020204" pitchFamily="34" charset="0"/>
                <a:ea typeface="Aptos" panose="020B0004020202020204" pitchFamily="34" charset="0"/>
                <a:cs typeface="Arial" panose="020B0604020202020204" pitchFamily="34" charset="0"/>
              </a:rPr>
              <a:t>Prestou relevantes serviços à região amazônica ao longo das últimas décadas, tanto na pesquisa, como na educação médica e na assistência.</a:t>
            </a:r>
            <a:endParaRPr lang="pt-BR" sz="1600" dirty="0">
              <a:effectLst/>
              <a:latin typeface="Arial" panose="020B0604020202020204" pitchFamily="34" charset="0"/>
              <a:ea typeface="Aptos" panose="020B0004020202020204" pitchFamily="34" charset="0"/>
              <a:cs typeface="Arial" panose="020B0604020202020204" pitchFamily="34" charset="0"/>
            </a:endParaRPr>
          </a:p>
        </p:txBody>
      </p:sp>
      <p:pic>
        <p:nvPicPr>
          <p:cNvPr id="6" name="Imagem 5" descr="Homem com óculos de grau&#10;&#10;Descrição gerada automaticamente">
            <a:extLst>
              <a:ext uri="{FF2B5EF4-FFF2-40B4-BE49-F238E27FC236}">
                <a16:creationId xmlns:a16="http://schemas.microsoft.com/office/drawing/2014/main" id="{DCC3120F-5CA0-6FA0-CD90-B54086DD3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7574"/>
            <a:ext cx="2247900" cy="2720340"/>
          </a:xfrm>
          <a:prstGeom prst="rect">
            <a:avLst/>
          </a:prstGeom>
        </p:spPr>
      </p:pic>
    </p:spTree>
    <p:extLst>
      <p:ext uri="{BB962C8B-B14F-4D97-AF65-F5344CB8AC3E}">
        <p14:creationId xmlns:p14="http://schemas.microsoft.com/office/powerpoint/2010/main" val="866650736"/>
      </p:ext>
    </p:extLst>
  </p:cSld>
  <p:clrMapOvr>
    <a:masterClrMapping/>
  </p:clrMapOvr>
  <p:transition spd="slow" advClick="0" advTm="5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80728"/>
          </a:xfrm>
        </p:spPr>
        <p:txBody>
          <a:bodyPr/>
          <a:lstStyle/>
          <a:p>
            <a:br>
              <a:rPr lang="pt-BR" sz="1000" b="1" dirty="0">
                <a:latin typeface="Arial" panose="020B0604020202020204" pitchFamily="34" charset="0"/>
                <a:cs typeface="Arial" panose="020B0604020202020204" pitchFamily="34" charset="0"/>
              </a:rPr>
            </a:br>
            <a:r>
              <a:rPr lang="pt-BR" sz="3600" b="1" dirty="0">
                <a:latin typeface="Arial" panose="020B0604020202020204" pitchFamily="34" charset="0"/>
                <a:cs typeface="Arial" panose="020B0604020202020204" pitchFamily="34" charset="0"/>
              </a:rPr>
              <a:t>Elias Fernando Miziara</a:t>
            </a:r>
            <a:br>
              <a:rPr lang="pt-BR" b="1" dirty="0"/>
            </a:br>
            <a:endParaRPr lang="pt-BR" b="1" dirty="0"/>
          </a:p>
        </p:txBody>
      </p:sp>
      <p:sp>
        <p:nvSpPr>
          <p:cNvPr id="4" name="CaixaDeTexto 3"/>
          <p:cNvSpPr txBox="1"/>
          <p:nvPr/>
        </p:nvSpPr>
        <p:spPr>
          <a:xfrm>
            <a:off x="2627785" y="987574"/>
            <a:ext cx="6192688" cy="3785652"/>
          </a:xfrm>
          <a:prstGeom prst="rect">
            <a:avLst/>
          </a:prstGeom>
          <a:noFill/>
        </p:spPr>
        <p:txBody>
          <a:bodyPr wrap="square" rtlCol="0">
            <a:spAutoFit/>
          </a:bodyPr>
          <a:lstStyle/>
          <a:p>
            <a:pPr algn="just"/>
            <a:r>
              <a:rPr lang="pt-BR" sz="1200" dirty="0">
                <a:effectLst/>
                <a:latin typeface="Calibri" panose="020F0502020204030204" pitchFamily="34" charset="0"/>
                <a:ea typeface="Calibri" panose="020F0502020204030204" pitchFamily="34" charset="0"/>
              </a:rPr>
              <a:t>Médico pela UnB-1974. Residência em Anatomia Patológica no HBDF – Títulos de especialista: Patologia e Citopatologia pela AMB (SBP e SBC) </a:t>
            </a:r>
            <a:r>
              <a:rPr lang="pt-BR" sz="1200" dirty="0" err="1">
                <a:effectLst/>
                <a:latin typeface="Calibri" panose="020F0502020204030204" pitchFamily="34" charset="0"/>
                <a:ea typeface="Calibri" panose="020F0502020204030204" pitchFamily="34" charset="0"/>
              </a:rPr>
              <a:t>RQEs</a:t>
            </a:r>
            <a:r>
              <a:rPr lang="pt-BR" sz="1200" dirty="0">
                <a:effectLst/>
                <a:latin typeface="Calibri" panose="020F0502020204030204" pitchFamily="34" charset="0"/>
                <a:ea typeface="Calibri" panose="020F0502020204030204" pitchFamily="34" charset="0"/>
              </a:rPr>
              <a:t>: 1975 e 1976 – Título de Suficiência em Colposcopia pela SBPTGIC – Participações em Entidades: </a:t>
            </a:r>
            <a:r>
              <a:rPr lang="pt-BR" sz="1200" dirty="0" err="1">
                <a:effectLst/>
                <a:latin typeface="Calibri" panose="020F0502020204030204" pitchFamily="34" charset="0"/>
                <a:ea typeface="Calibri" panose="020F0502020204030204" pitchFamily="34" charset="0"/>
              </a:rPr>
              <a:t>SBCitopatologia</a:t>
            </a:r>
            <a:r>
              <a:rPr lang="pt-BR" sz="1200" dirty="0">
                <a:effectLst/>
                <a:latin typeface="Calibri" panose="020F0502020204030204" pitchFamily="34" charset="0"/>
                <a:ea typeface="Calibri" panose="020F0502020204030204" pitchFamily="34" charset="0"/>
              </a:rPr>
              <a:t>: Presidente 1975-2000, Coordenador Científico 1991-1994, Presidente e membro do Capítulo-DF, membro permanente Conselho Consultivo; Soc. Latino-Americana Citopatologia: Secretário Geral, Presidente, Vogal brasileiro e Diretor de contas SBPatologia: Conselheiro consultivo e Assessor </a:t>
            </a:r>
            <a:r>
              <a:rPr lang="pt-BR" sz="1200" dirty="0">
                <a:latin typeface="Calibri" panose="020F0502020204030204" pitchFamily="34" charset="0"/>
                <a:ea typeface="Calibri" panose="020F0502020204030204" pitchFamily="34" charset="0"/>
              </a:rPr>
              <a:t>AMB</a:t>
            </a:r>
            <a:r>
              <a:rPr lang="pt-BR" sz="1200" dirty="0">
                <a:effectLst/>
                <a:latin typeface="Calibri" panose="020F0502020204030204" pitchFamily="34" charset="0"/>
                <a:ea typeface="Calibri" panose="020F0502020204030204" pitchFamily="34" charset="0"/>
              </a:rPr>
              <a:t>; Conselheiro Consultivo, Diretor de Proteção ao  Paciente, Diretor Acadêmico e Diretor de Publicações em quatro mandatos CFM; Conselheiro 2009-2010. – Atividades administrativas na SESDF – Chefe das UAPC do HRT e HRAN, Chefe da STP do HRT, Diretor da DRMA do HRAN, Assistente do DRMA da FHDF, Diretor do HBDF, Diretor do DRM, Secretário Adjunto de Estado e Titular da SESDF. – Atividades administrativas </a:t>
            </a:r>
            <a:r>
              <a:rPr lang="pt-BR" sz="1200" dirty="0">
                <a:latin typeface="Calibri" panose="020F0502020204030204" pitchFamily="34" charset="0"/>
                <a:ea typeface="Calibri" panose="020F0502020204030204" pitchFamily="34" charset="0"/>
              </a:rPr>
              <a:t>M</a:t>
            </a:r>
            <a:r>
              <a:rPr lang="pt-BR" sz="1200" dirty="0">
                <a:effectLst/>
                <a:latin typeface="Calibri" panose="020F0502020204030204" pitchFamily="34" charset="0"/>
                <a:ea typeface="Calibri" panose="020F0502020204030204" pitchFamily="34" charset="0"/>
              </a:rPr>
              <a:t>inistério da Saúde: Subsecretário Assuntos Administrativos MS/Brasil, Assessor para avaliação hospitais federais do RJ, colaborador para edição dos manuais de Câncer do Colo Uterino e de Mama – Atividades didáticas: Preceptor e Coordenador da RM HBDF de Anatomia Patológica e Citopatologia; Cursos ministrados e palestras pelas sociedades de Patologia e Citopatologia no Brasil e no exterior; Sócio fundador da SPTGIC – Capítulo de Brasília</a:t>
            </a:r>
            <a:r>
              <a:rPr lang="pt-BR" sz="1200" dirty="0">
                <a:latin typeface="Calibri" panose="020F0502020204030204" pitchFamily="34" charset="0"/>
                <a:ea typeface="Calibri" panose="020F0502020204030204" pitchFamily="34" charset="0"/>
              </a:rPr>
              <a:t> – </a:t>
            </a:r>
            <a:r>
              <a:rPr lang="pt-BR" sz="1200" dirty="0">
                <a:effectLst/>
                <a:latin typeface="Calibri" panose="020F0502020204030204" pitchFamily="34" charset="0"/>
                <a:ea typeface="Calibri" panose="020F0502020204030204" pitchFamily="34" charset="0"/>
              </a:rPr>
              <a:t>Honrarias e homenagens: Comendador da Ordem do Rio Branco pelo MRE/Brasil, Cavaleiro e comendador da Ordem de Dom Pedro II pelo CBM/DF. Cidadão honorário de Brasília. Maestro de </a:t>
            </a:r>
            <a:r>
              <a:rPr lang="pt-BR" sz="1200" dirty="0" err="1">
                <a:effectLst/>
                <a:latin typeface="Calibri" panose="020F0502020204030204" pitchFamily="34" charset="0"/>
                <a:ea typeface="Calibri" panose="020F0502020204030204" pitchFamily="34" charset="0"/>
              </a:rPr>
              <a:t>la</a:t>
            </a:r>
            <a:r>
              <a:rPr lang="pt-BR" sz="1200" dirty="0">
                <a:effectLst/>
                <a:latin typeface="Calibri" panose="020F0502020204030204" pitchFamily="34" charset="0"/>
                <a:ea typeface="Calibri" panose="020F0502020204030204" pitchFamily="34" charset="0"/>
              </a:rPr>
              <a:t> Citopatologia </a:t>
            </a:r>
            <a:r>
              <a:rPr lang="pt-BR" sz="1200" dirty="0" err="1">
                <a:effectLst/>
                <a:latin typeface="Calibri" panose="020F0502020204030204" pitchFamily="34" charset="0"/>
                <a:ea typeface="Calibri" panose="020F0502020204030204" pitchFamily="34" charset="0"/>
              </a:rPr>
              <a:t>Latinoamericana</a:t>
            </a:r>
            <a:r>
              <a:rPr lang="pt-BR" sz="1200" dirty="0">
                <a:effectLst/>
                <a:latin typeface="Calibri" panose="020F0502020204030204" pitchFamily="34" charset="0"/>
                <a:ea typeface="Calibri" panose="020F0502020204030204" pitchFamily="34" charset="0"/>
              </a:rPr>
              <a:t> – SLAC. Atualmente Diretor Técnico, sócio e Pato/</a:t>
            </a:r>
            <a:r>
              <a:rPr lang="pt-BR" sz="1200" dirty="0" err="1">
                <a:effectLst/>
                <a:latin typeface="Calibri" panose="020F0502020204030204" pitchFamily="34" charset="0"/>
                <a:ea typeface="Calibri" panose="020F0502020204030204" pitchFamily="34" charset="0"/>
              </a:rPr>
              <a:t>Citopatologista</a:t>
            </a:r>
            <a:r>
              <a:rPr lang="pt-BR" sz="1200" dirty="0">
                <a:effectLst/>
                <a:latin typeface="Calibri" panose="020F0502020204030204" pitchFamily="34" charset="0"/>
                <a:ea typeface="Calibri" panose="020F0502020204030204" pitchFamily="34" charset="0"/>
              </a:rPr>
              <a:t> do CIAP – Centro Integrado de Anatomia Patológica de Brasília S/C e aposentado da SESDF.</a:t>
            </a:r>
          </a:p>
        </p:txBody>
      </p:sp>
      <p:pic>
        <p:nvPicPr>
          <p:cNvPr id="6" name="Imagem 5" descr="Homem de camisa branca&#10;&#10;Descrição gerada automaticamente com confiança média">
            <a:extLst>
              <a:ext uri="{FF2B5EF4-FFF2-40B4-BE49-F238E27FC236}">
                <a16:creationId xmlns:a16="http://schemas.microsoft.com/office/drawing/2014/main" id="{062DFEDA-B5CA-00BD-BACD-605A117D1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980728"/>
            <a:ext cx="1996440" cy="2415540"/>
          </a:xfrm>
          <a:prstGeom prst="rect">
            <a:avLst/>
          </a:prstGeom>
        </p:spPr>
      </p:pic>
    </p:spTree>
    <p:extLst>
      <p:ext uri="{BB962C8B-B14F-4D97-AF65-F5344CB8AC3E}">
        <p14:creationId xmlns:p14="http://schemas.microsoft.com/office/powerpoint/2010/main" val="2460265193"/>
      </p:ext>
    </p:extLst>
  </p:cSld>
  <p:clrMapOvr>
    <a:masterClrMapping/>
  </p:clrMapOvr>
  <p:transition spd="slow" advClick="0" advTm="5000">
    <p:push dir="u"/>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3226</Words>
  <Application>Microsoft Office PowerPoint</Application>
  <PresentationFormat>Apresentação na tela (16:9)</PresentationFormat>
  <Paragraphs>98</Paragraphs>
  <Slides>20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Verdana</vt:lpstr>
      <vt:lpstr>Tema do Office</vt:lpstr>
      <vt:lpstr>Apresentação do PowerPoint</vt:lpstr>
      <vt:lpstr>Apresentação do PowerPoint</vt:lpstr>
      <vt:lpstr>Apresentação do PowerPoint</vt:lpstr>
      <vt:lpstr>Apresentação do PowerPoint</vt:lpstr>
      <vt:lpstr> Antônio Carlos Oliveira de Meneses  </vt:lpstr>
      <vt:lpstr> Antonio Geraldo do Nascimento  </vt:lpstr>
      <vt:lpstr> Carlos Thadeu Schmidt Cerski </vt:lpstr>
      <vt:lpstr> Edvaldo Lima Silveira  </vt:lpstr>
      <vt:lpstr> Elias Fernando Miziara </vt:lpstr>
      <vt:lpstr> Ermelinda do Rosario Moutinho da Cruz</vt:lpstr>
      <vt:lpstr> Geraldo Brasileiro Filho </vt:lpstr>
      <vt:lpstr> Gilles Landman </vt:lpstr>
      <vt:lpstr> José Eymard Homem Pittella </vt:lpstr>
      <vt:lpstr> Leila Maria Cardão Chimelli </vt:lpstr>
      <vt:lpstr> Luís Vitor de Lima Salomão </vt:lpstr>
      <vt:lpstr> Marco Antonio Cardoso de Almeida  </vt:lpstr>
      <vt:lpstr> Paulo Roberto Fontes Athanazio </vt:lpstr>
      <vt:lpstr> Régia Maria do Socorro Vidal Patrocínio </vt:lpstr>
      <vt:lpstr> Sueli Suzigan </vt:lpstr>
      <vt:lpstr> Teresinha Castello Branco Carvalho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Maxply</dc:creator>
  <cp:lastModifiedBy>RONALDO OLIVEIRA VIEIRA</cp:lastModifiedBy>
  <cp:revision>134</cp:revision>
  <dcterms:created xsi:type="dcterms:W3CDTF">2017-06-09T14:35:08Z</dcterms:created>
  <dcterms:modified xsi:type="dcterms:W3CDTF">2024-05-31T13:11:43Z</dcterms:modified>
</cp:coreProperties>
</file>